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473" r:id="rId2"/>
    <p:sldId id="521" r:id="rId3"/>
    <p:sldId id="522" r:id="rId4"/>
    <p:sldId id="257" r:id="rId5"/>
    <p:sldId id="298" r:id="rId6"/>
    <p:sldId id="527" r:id="rId7"/>
    <p:sldId id="259" r:id="rId8"/>
    <p:sldId id="260" r:id="rId9"/>
    <p:sldId id="261" r:id="rId10"/>
    <p:sldId id="526" r:id="rId11"/>
    <p:sldId id="517" r:id="rId12"/>
    <p:sldId id="528" r:id="rId13"/>
    <p:sldId id="525" r:id="rId14"/>
    <p:sldId id="52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673E8F-5281-4149-8B30-E0D129364F7B}">
          <p14:sldIdLst>
            <p14:sldId id="473"/>
            <p14:sldId id="521"/>
            <p14:sldId id="522"/>
          </p14:sldIdLst>
        </p14:section>
        <p14:section name="Flare campaign" id="{025FF224-D214-814D-90EC-E7D132FCAD00}">
          <p14:sldIdLst>
            <p14:sldId id="257"/>
            <p14:sldId id="298"/>
            <p14:sldId id="527"/>
            <p14:sldId id="259"/>
            <p14:sldId id="260"/>
            <p14:sldId id="261"/>
            <p14:sldId id="526"/>
            <p14:sldId id="517"/>
            <p14:sldId id="528"/>
            <p14:sldId id="525"/>
            <p14:sldId id="52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a:srgbClr val="00FA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87520"/>
  </p:normalViewPr>
  <p:slideViewPr>
    <p:cSldViewPr snapToGrid="0" showGuides="1">
      <p:cViewPr varScale="1">
        <p:scale>
          <a:sx n="85" d="100"/>
          <a:sy n="85" d="100"/>
        </p:scale>
        <p:origin x="192" y="2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491B1-FF09-344B-AE68-56FBA2BB0F66}" type="datetimeFigureOut">
              <a:rPr lang="en-US" smtClean="0"/>
              <a:t>7/9/24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C098F-9128-F94D-AC73-2059F4D84331}" type="slidenum">
              <a:rPr lang="en-US" smtClean="0"/>
              <a:t>‹#›</a:t>
            </a:fld>
            <a:endParaRPr lang="en-US"/>
          </a:p>
        </p:txBody>
      </p:sp>
    </p:spTree>
    <p:extLst>
      <p:ext uri="{BB962C8B-B14F-4D97-AF65-F5344CB8AC3E}">
        <p14:creationId xmlns:p14="http://schemas.microsoft.com/office/powerpoint/2010/main" val="28373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Sabrina’s name if she gives me the go-ahead to do so.</a:t>
            </a:r>
          </a:p>
        </p:txBody>
      </p:sp>
      <p:sp>
        <p:nvSpPr>
          <p:cNvPr id="4" name="Slide Number Placeholder 3"/>
          <p:cNvSpPr>
            <a:spLocks noGrp="1"/>
          </p:cNvSpPr>
          <p:nvPr>
            <p:ph type="sldNum" sz="quarter" idx="10"/>
          </p:nvPr>
        </p:nvSpPr>
        <p:spPr/>
        <p:txBody>
          <a:bodyPr/>
          <a:lstStyle/>
          <a:p>
            <a:fld id="{1D05F3E3-78E1-9746-B7B4-C99EDB699E11}" type="slidenum">
              <a:rPr lang="en-US" smtClean="0"/>
              <a:t>1</a:t>
            </a:fld>
            <a:endParaRPr lang="en-US"/>
          </a:p>
        </p:txBody>
      </p:sp>
    </p:spTree>
    <p:extLst>
      <p:ext uri="{BB962C8B-B14F-4D97-AF65-F5344CB8AC3E}">
        <p14:creationId xmlns:p14="http://schemas.microsoft.com/office/powerpoint/2010/main" val="220851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 image.</a:t>
            </a:r>
          </a:p>
          <a:p>
            <a:r>
              <a:rPr lang="en-US" dirty="0"/>
              <a:t>See if I can find out what fraction of Sun papers are about flares.</a:t>
            </a:r>
          </a:p>
        </p:txBody>
      </p:sp>
      <p:sp>
        <p:nvSpPr>
          <p:cNvPr id="4" name="Slide Number Placeholder 3"/>
          <p:cNvSpPr>
            <a:spLocks noGrp="1"/>
          </p:cNvSpPr>
          <p:nvPr>
            <p:ph type="sldNum" sz="quarter" idx="5"/>
          </p:nvPr>
        </p:nvSpPr>
        <p:spPr/>
        <p:txBody>
          <a:bodyPr/>
          <a:lstStyle/>
          <a:p>
            <a:fld id="{5C5C098F-9128-F94D-AC73-2059F4D84331}" type="slidenum">
              <a:rPr lang="en-US" smtClean="0"/>
              <a:t>2</a:t>
            </a:fld>
            <a:endParaRPr lang="en-US"/>
          </a:p>
        </p:txBody>
      </p:sp>
    </p:spTree>
    <p:extLst>
      <p:ext uri="{BB962C8B-B14F-4D97-AF65-F5344CB8AC3E}">
        <p14:creationId xmlns:p14="http://schemas.microsoft.com/office/powerpoint/2010/main" val="222677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Verbally credit Milo</a:t>
            </a:r>
          </a:p>
        </p:txBody>
      </p:sp>
      <p:sp>
        <p:nvSpPr>
          <p:cNvPr id="4" name="Slide Number Placeholder 3"/>
          <p:cNvSpPr>
            <a:spLocks noGrp="1"/>
          </p:cNvSpPr>
          <p:nvPr>
            <p:ph type="sldNum" sz="quarter" idx="5"/>
          </p:nvPr>
        </p:nvSpPr>
        <p:spPr/>
        <p:txBody>
          <a:bodyPr/>
          <a:lstStyle/>
          <a:p>
            <a:fld id="{5C5C098F-9128-F94D-AC73-2059F4D84331}" type="slidenum">
              <a:rPr lang="en-US" smtClean="0"/>
              <a:t>5</a:t>
            </a:fld>
            <a:endParaRPr lang="en-US"/>
          </a:p>
        </p:txBody>
      </p:sp>
    </p:spTree>
    <p:extLst>
      <p:ext uri="{BB962C8B-B14F-4D97-AF65-F5344CB8AC3E}">
        <p14:creationId xmlns:p14="http://schemas.microsoft.com/office/powerpoint/2010/main" val="13909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Verbally credit Milo</a:t>
            </a:r>
          </a:p>
        </p:txBody>
      </p:sp>
      <p:sp>
        <p:nvSpPr>
          <p:cNvPr id="4" name="Slide Number Placeholder 3"/>
          <p:cNvSpPr>
            <a:spLocks noGrp="1"/>
          </p:cNvSpPr>
          <p:nvPr>
            <p:ph type="sldNum" sz="quarter" idx="5"/>
          </p:nvPr>
        </p:nvSpPr>
        <p:spPr/>
        <p:txBody>
          <a:bodyPr/>
          <a:lstStyle/>
          <a:p>
            <a:fld id="{5C5C098F-9128-F94D-AC73-2059F4D84331}" type="slidenum">
              <a:rPr lang="en-US" smtClean="0"/>
              <a:t>6</a:t>
            </a:fld>
            <a:endParaRPr lang="en-US"/>
          </a:p>
        </p:txBody>
      </p:sp>
    </p:spTree>
    <p:extLst>
      <p:ext uri="{BB962C8B-B14F-4D97-AF65-F5344CB8AC3E}">
        <p14:creationId xmlns:p14="http://schemas.microsoft.com/office/powerpoint/2010/main" val="203231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5C098F-9128-F94D-AC73-2059F4D84331}" type="slidenum">
              <a:rPr lang="en-US" smtClean="0"/>
              <a:t>7</a:t>
            </a:fld>
            <a:endParaRPr lang="en-US"/>
          </a:p>
        </p:txBody>
      </p:sp>
    </p:spTree>
    <p:extLst>
      <p:ext uri="{BB962C8B-B14F-4D97-AF65-F5344CB8AC3E}">
        <p14:creationId xmlns:p14="http://schemas.microsoft.com/office/powerpoint/2010/main" val="51494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credit the EVE/ESP work (and, really, all the others!)</a:t>
            </a:r>
          </a:p>
        </p:txBody>
      </p:sp>
      <p:sp>
        <p:nvSpPr>
          <p:cNvPr id="4" name="Slide Number Placeholder 3"/>
          <p:cNvSpPr>
            <a:spLocks noGrp="1"/>
          </p:cNvSpPr>
          <p:nvPr>
            <p:ph type="sldNum" sz="quarter" idx="5"/>
          </p:nvPr>
        </p:nvSpPr>
        <p:spPr/>
        <p:txBody>
          <a:bodyPr/>
          <a:lstStyle/>
          <a:p>
            <a:fld id="{5C5C098F-9128-F94D-AC73-2059F4D84331}" type="slidenum">
              <a:rPr lang="en-US" smtClean="0"/>
              <a:t>8</a:t>
            </a:fld>
            <a:endParaRPr lang="en-US"/>
          </a:p>
        </p:txBody>
      </p:sp>
    </p:spTree>
    <p:extLst>
      <p:ext uri="{BB962C8B-B14F-4D97-AF65-F5344CB8AC3E}">
        <p14:creationId xmlns:p14="http://schemas.microsoft.com/office/powerpoint/2010/main" val="183982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Sabrina has not weighed in on this, make it clear this is my opinion only.</a:t>
            </a:r>
          </a:p>
        </p:txBody>
      </p:sp>
      <p:sp>
        <p:nvSpPr>
          <p:cNvPr id="4" name="Slide Number Placeholder 3"/>
          <p:cNvSpPr>
            <a:spLocks noGrp="1"/>
          </p:cNvSpPr>
          <p:nvPr>
            <p:ph type="sldNum" sz="quarter" idx="5"/>
          </p:nvPr>
        </p:nvSpPr>
        <p:spPr/>
        <p:txBody>
          <a:bodyPr/>
          <a:lstStyle/>
          <a:p>
            <a:fld id="{5C5C098F-9128-F94D-AC73-2059F4D84331}" type="slidenum">
              <a:rPr lang="en-US" smtClean="0"/>
              <a:t>13</a:t>
            </a:fld>
            <a:endParaRPr lang="en-US"/>
          </a:p>
        </p:txBody>
      </p:sp>
    </p:spTree>
    <p:extLst>
      <p:ext uri="{BB962C8B-B14F-4D97-AF65-F5344CB8AC3E}">
        <p14:creationId xmlns:p14="http://schemas.microsoft.com/office/powerpoint/2010/main" val="132754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9C7B-1C20-C037-5A28-263DF142E5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10B48-FE2F-F369-85A7-FDD40048F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877560-51E3-9173-240B-E60C82C3E0D9}"/>
              </a:ext>
            </a:extLst>
          </p:cNvPr>
          <p:cNvSpPr>
            <a:spLocks noGrp="1"/>
          </p:cNvSpPr>
          <p:nvPr>
            <p:ph type="dt" sz="half" idx="10"/>
          </p:nvPr>
        </p:nvSpPr>
        <p:spPr/>
        <p:txBody>
          <a:bodyPr/>
          <a:lstStyle/>
          <a:p>
            <a:fld id="{5DCC6F03-7E5B-0147-AD68-490E2D9005C1}" type="datetimeFigureOut">
              <a:rPr lang="en-US" smtClean="0"/>
              <a:t>7/9/24</a:t>
            </a:fld>
            <a:endParaRPr lang="en-US"/>
          </a:p>
        </p:txBody>
      </p:sp>
      <p:sp>
        <p:nvSpPr>
          <p:cNvPr id="5" name="Footer Placeholder 4">
            <a:extLst>
              <a:ext uri="{FF2B5EF4-FFF2-40B4-BE49-F238E27FC236}">
                <a16:creationId xmlns:a16="http://schemas.microsoft.com/office/drawing/2014/main" id="{09465118-BC69-EA71-2898-FB4C0BFAE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7AC03-4FE0-F830-DAC1-235D173C0978}"/>
              </a:ext>
            </a:extLst>
          </p:cNvPr>
          <p:cNvSpPr>
            <a:spLocks noGrp="1"/>
          </p:cNvSpPr>
          <p:nvPr>
            <p:ph type="sldNum" sz="quarter" idx="12"/>
          </p:nvPr>
        </p:nvSpPr>
        <p:spPr/>
        <p:txBody>
          <a:bodyPr/>
          <a:lstStyle/>
          <a:p>
            <a:fld id="{EE00DF9A-0AF4-3F4B-ADF2-9D0E4480E8B8}" type="slidenum">
              <a:rPr lang="en-US" smtClean="0"/>
              <a:t>‹#›</a:t>
            </a:fld>
            <a:endParaRPr lang="en-US"/>
          </a:p>
        </p:txBody>
      </p:sp>
    </p:spTree>
    <p:extLst>
      <p:ext uri="{BB962C8B-B14F-4D97-AF65-F5344CB8AC3E}">
        <p14:creationId xmlns:p14="http://schemas.microsoft.com/office/powerpoint/2010/main" val="68924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6C35-21CA-ECE1-8283-CA031BB28B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54DB69-6DFF-9B7E-0D59-5DE59B4AC0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F6931-72FC-502B-46E1-697DB5908FB8}"/>
              </a:ext>
            </a:extLst>
          </p:cNvPr>
          <p:cNvSpPr>
            <a:spLocks noGrp="1"/>
          </p:cNvSpPr>
          <p:nvPr>
            <p:ph type="dt" sz="half" idx="10"/>
          </p:nvPr>
        </p:nvSpPr>
        <p:spPr/>
        <p:txBody>
          <a:bodyPr/>
          <a:lstStyle/>
          <a:p>
            <a:fld id="{5DCC6F03-7E5B-0147-AD68-490E2D9005C1}" type="datetimeFigureOut">
              <a:rPr lang="en-US" smtClean="0"/>
              <a:t>7/9/24</a:t>
            </a:fld>
            <a:endParaRPr lang="en-US"/>
          </a:p>
        </p:txBody>
      </p:sp>
      <p:sp>
        <p:nvSpPr>
          <p:cNvPr id="5" name="Footer Placeholder 4">
            <a:extLst>
              <a:ext uri="{FF2B5EF4-FFF2-40B4-BE49-F238E27FC236}">
                <a16:creationId xmlns:a16="http://schemas.microsoft.com/office/drawing/2014/main" id="{6577B6DF-5848-FD83-474F-638FBEA9C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A58C8-EEAE-F5D1-6DDE-4ADAFFA59054}"/>
              </a:ext>
            </a:extLst>
          </p:cNvPr>
          <p:cNvSpPr>
            <a:spLocks noGrp="1"/>
          </p:cNvSpPr>
          <p:nvPr>
            <p:ph type="sldNum" sz="quarter" idx="12"/>
          </p:nvPr>
        </p:nvSpPr>
        <p:spPr/>
        <p:txBody>
          <a:bodyPr/>
          <a:lstStyle/>
          <a:p>
            <a:fld id="{EE00DF9A-0AF4-3F4B-ADF2-9D0E4480E8B8}" type="slidenum">
              <a:rPr lang="en-US" smtClean="0"/>
              <a:t>‹#›</a:t>
            </a:fld>
            <a:endParaRPr lang="en-US"/>
          </a:p>
        </p:txBody>
      </p:sp>
    </p:spTree>
    <p:extLst>
      <p:ext uri="{BB962C8B-B14F-4D97-AF65-F5344CB8AC3E}">
        <p14:creationId xmlns:p14="http://schemas.microsoft.com/office/powerpoint/2010/main" val="85704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8656D1-2AD2-3E2B-47E6-ED4CC41DD3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3A1D12-587D-570C-422A-10750EE2D0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00627-D51B-B59B-D734-841EDC707345}"/>
              </a:ext>
            </a:extLst>
          </p:cNvPr>
          <p:cNvSpPr>
            <a:spLocks noGrp="1"/>
          </p:cNvSpPr>
          <p:nvPr>
            <p:ph type="dt" sz="half" idx="10"/>
          </p:nvPr>
        </p:nvSpPr>
        <p:spPr/>
        <p:txBody>
          <a:bodyPr/>
          <a:lstStyle/>
          <a:p>
            <a:fld id="{5DCC6F03-7E5B-0147-AD68-490E2D9005C1}" type="datetimeFigureOut">
              <a:rPr lang="en-US" smtClean="0"/>
              <a:t>7/9/24</a:t>
            </a:fld>
            <a:endParaRPr lang="en-US"/>
          </a:p>
        </p:txBody>
      </p:sp>
      <p:sp>
        <p:nvSpPr>
          <p:cNvPr id="5" name="Footer Placeholder 4">
            <a:extLst>
              <a:ext uri="{FF2B5EF4-FFF2-40B4-BE49-F238E27FC236}">
                <a16:creationId xmlns:a16="http://schemas.microsoft.com/office/drawing/2014/main" id="{E631B2C6-C63F-7D71-27C3-7B7D0E21F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3F102-4275-4675-57C2-A399B4F71D5C}"/>
              </a:ext>
            </a:extLst>
          </p:cNvPr>
          <p:cNvSpPr>
            <a:spLocks noGrp="1"/>
          </p:cNvSpPr>
          <p:nvPr>
            <p:ph type="sldNum" sz="quarter" idx="12"/>
          </p:nvPr>
        </p:nvSpPr>
        <p:spPr/>
        <p:txBody>
          <a:bodyPr/>
          <a:lstStyle/>
          <a:p>
            <a:fld id="{EE00DF9A-0AF4-3F4B-ADF2-9D0E4480E8B8}" type="slidenum">
              <a:rPr lang="en-US" smtClean="0"/>
              <a:t>‹#›</a:t>
            </a:fld>
            <a:endParaRPr lang="en-US"/>
          </a:p>
        </p:txBody>
      </p:sp>
    </p:spTree>
    <p:extLst>
      <p:ext uri="{BB962C8B-B14F-4D97-AF65-F5344CB8AC3E}">
        <p14:creationId xmlns:p14="http://schemas.microsoft.com/office/powerpoint/2010/main" val="366538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367347">
              <a:lnSpc>
                <a:spcPct val="100000"/>
              </a:lnSpc>
              <a:spcBef>
                <a:spcPts val="0"/>
              </a:spcBef>
              <a:buSzTx/>
              <a:buNone/>
              <a:defRPr sz="2448">
                <a:latin typeface="+mn-lt"/>
                <a:ea typeface="+mn-ea"/>
                <a:cs typeface="+mn-cs"/>
                <a:sym typeface="Avenir Heavy"/>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09756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EFD5-7B7D-8E50-29D4-83F624BB90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92BAD8-4F95-72BD-E9F9-DF7E5277BF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FC437-8C0B-4848-CE13-7559584DFD3C}"/>
              </a:ext>
            </a:extLst>
          </p:cNvPr>
          <p:cNvSpPr>
            <a:spLocks noGrp="1"/>
          </p:cNvSpPr>
          <p:nvPr>
            <p:ph type="dt" sz="half" idx="10"/>
          </p:nvPr>
        </p:nvSpPr>
        <p:spPr/>
        <p:txBody>
          <a:bodyPr/>
          <a:lstStyle/>
          <a:p>
            <a:fld id="{5DCC6F03-7E5B-0147-AD68-490E2D9005C1}" type="datetimeFigureOut">
              <a:rPr lang="en-US" smtClean="0"/>
              <a:t>7/9/24</a:t>
            </a:fld>
            <a:endParaRPr lang="en-US"/>
          </a:p>
        </p:txBody>
      </p:sp>
      <p:sp>
        <p:nvSpPr>
          <p:cNvPr id="5" name="Footer Placeholder 4">
            <a:extLst>
              <a:ext uri="{FF2B5EF4-FFF2-40B4-BE49-F238E27FC236}">
                <a16:creationId xmlns:a16="http://schemas.microsoft.com/office/drawing/2014/main" id="{A12A001F-FE5F-AE16-CF80-23558454F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F7E8B-C921-CD64-33A8-ED9CC9F3262F}"/>
              </a:ext>
            </a:extLst>
          </p:cNvPr>
          <p:cNvSpPr>
            <a:spLocks noGrp="1"/>
          </p:cNvSpPr>
          <p:nvPr>
            <p:ph type="sldNum" sz="quarter" idx="12"/>
          </p:nvPr>
        </p:nvSpPr>
        <p:spPr/>
        <p:txBody>
          <a:bodyPr/>
          <a:lstStyle/>
          <a:p>
            <a:fld id="{EE00DF9A-0AF4-3F4B-ADF2-9D0E4480E8B8}" type="slidenum">
              <a:rPr lang="en-US" smtClean="0"/>
              <a:t>‹#›</a:t>
            </a:fld>
            <a:endParaRPr lang="en-US"/>
          </a:p>
        </p:txBody>
      </p:sp>
    </p:spTree>
    <p:extLst>
      <p:ext uri="{BB962C8B-B14F-4D97-AF65-F5344CB8AC3E}">
        <p14:creationId xmlns:p14="http://schemas.microsoft.com/office/powerpoint/2010/main" val="45564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EEAF5-6510-86BE-C1E6-68F0B7D547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46F71A-282C-B70B-C42A-ACC259CD10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6755CA-FA33-5301-8196-E1F9FDFB92E9}"/>
              </a:ext>
            </a:extLst>
          </p:cNvPr>
          <p:cNvSpPr>
            <a:spLocks noGrp="1"/>
          </p:cNvSpPr>
          <p:nvPr>
            <p:ph type="dt" sz="half" idx="10"/>
          </p:nvPr>
        </p:nvSpPr>
        <p:spPr/>
        <p:txBody>
          <a:bodyPr/>
          <a:lstStyle/>
          <a:p>
            <a:fld id="{5DCC6F03-7E5B-0147-AD68-490E2D9005C1}" type="datetimeFigureOut">
              <a:rPr lang="en-US" smtClean="0"/>
              <a:t>7/9/24</a:t>
            </a:fld>
            <a:endParaRPr lang="en-US"/>
          </a:p>
        </p:txBody>
      </p:sp>
      <p:sp>
        <p:nvSpPr>
          <p:cNvPr id="5" name="Footer Placeholder 4">
            <a:extLst>
              <a:ext uri="{FF2B5EF4-FFF2-40B4-BE49-F238E27FC236}">
                <a16:creationId xmlns:a16="http://schemas.microsoft.com/office/drawing/2014/main" id="{EA150094-93BF-2C9E-538D-6D24A52B3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7F50E-B949-5D21-88A5-9EE9EC016A0B}"/>
              </a:ext>
            </a:extLst>
          </p:cNvPr>
          <p:cNvSpPr>
            <a:spLocks noGrp="1"/>
          </p:cNvSpPr>
          <p:nvPr>
            <p:ph type="sldNum" sz="quarter" idx="12"/>
          </p:nvPr>
        </p:nvSpPr>
        <p:spPr/>
        <p:txBody>
          <a:bodyPr/>
          <a:lstStyle/>
          <a:p>
            <a:fld id="{EE00DF9A-0AF4-3F4B-ADF2-9D0E4480E8B8}" type="slidenum">
              <a:rPr lang="en-US" smtClean="0"/>
              <a:t>‹#›</a:t>
            </a:fld>
            <a:endParaRPr lang="en-US"/>
          </a:p>
        </p:txBody>
      </p:sp>
    </p:spTree>
    <p:extLst>
      <p:ext uri="{BB962C8B-B14F-4D97-AF65-F5344CB8AC3E}">
        <p14:creationId xmlns:p14="http://schemas.microsoft.com/office/powerpoint/2010/main" val="70498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05A3-F0EF-6169-B212-674B60A1E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6253DF-5461-4944-2972-244E2FE69C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CADA7B-B2B1-151B-3709-AE165328D2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E2BE46-6F6B-C4E9-2267-41437AB0BA37}"/>
              </a:ext>
            </a:extLst>
          </p:cNvPr>
          <p:cNvSpPr>
            <a:spLocks noGrp="1"/>
          </p:cNvSpPr>
          <p:nvPr>
            <p:ph type="dt" sz="half" idx="10"/>
          </p:nvPr>
        </p:nvSpPr>
        <p:spPr/>
        <p:txBody>
          <a:bodyPr/>
          <a:lstStyle/>
          <a:p>
            <a:fld id="{5DCC6F03-7E5B-0147-AD68-490E2D9005C1}" type="datetimeFigureOut">
              <a:rPr lang="en-US" smtClean="0"/>
              <a:t>7/9/24</a:t>
            </a:fld>
            <a:endParaRPr lang="en-US"/>
          </a:p>
        </p:txBody>
      </p:sp>
      <p:sp>
        <p:nvSpPr>
          <p:cNvPr id="6" name="Footer Placeholder 5">
            <a:extLst>
              <a:ext uri="{FF2B5EF4-FFF2-40B4-BE49-F238E27FC236}">
                <a16:creationId xmlns:a16="http://schemas.microsoft.com/office/drawing/2014/main" id="{7CF25109-3DA0-FFC5-9CC0-BA2E6DC4D4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C31D2-785C-A542-2DC4-0073718B7C14}"/>
              </a:ext>
            </a:extLst>
          </p:cNvPr>
          <p:cNvSpPr>
            <a:spLocks noGrp="1"/>
          </p:cNvSpPr>
          <p:nvPr>
            <p:ph type="sldNum" sz="quarter" idx="12"/>
          </p:nvPr>
        </p:nvSpPr>
        <p:spPr/>
        <p:txBody>
          <a:bodyPr/>
          <a:lstStyle/>
          <a:p>
            <a:fld id="{EE00DF9A-0AF4-3F4B-ADF2-9D0E4480E8B8}" type="slidenum">
              <a:rPr lang="en-US" smtClean="0"/>
              <a:t>‹#›</a:t>
            </a:fld>
            <a:endParaRPr lang="en-US"/>
          </a:p>
        </p:txBody>
      </p:sp>
    </p:spTree>
    <p:extLst>
      <p:ext uri="{BB962C8B-B14F-4D97-AF65-F5344CB8AC3E}">
        <p14:creationId xmlns:p14="http://schemas.microsoft.com/office/powerpoint/2010/main" val="184291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3CD1-92A2-28C1-7BB4-C78CD9A150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E06ACF-8D80-613B-872D-FE825A0A18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94052D-C92E-8E9F-56B3-BCFB416305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9A6E8A-9E80-8182-ED50-C240688DC5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D39E41-03DE-5B5D-BE1B-F19F4B3F10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BAF147-0364-BDA7-C460-C2D8859A6F56}"/>
              </a:ext>
            </a:extLst>
          </p:cNvPr>
          <p:cNvSpPr>
            <a:spLocks noGrp="1"/>
          </p:cNvSpPr>
          <p:nvPr>
            <p:ph type="dt" sz="half" idx="10"/>
          </p:nvPr>
        </p:nvSpPr>
        <p:spPr/>
        <p:txBody>
          <a:bodyPr/>
          <a:lstStyle/>
          <a:p>
            <a:fld id="{5DCC6F03-7E5B-0147-AD68-490E2D9005C1}" type="datetimeFigureOut">
              <a:rPr lang="en-US" smtClean="0"/>
              <a:t>7/9/24</a:t>
            </a:fld>
            <a:endParaRPr lang="en-US"/>
          </a:p>
        </p:txBody>
      </p:sp>
      <p:sp>
        <p:nvSpPr>
          <p:cNvPr id="8" name="Footer Placeholder 7">
            <a:extLst>
              <a:ext uri="{FF2B5EF4-FFF2-40B4-BE49-F238E27FC236}">
                <a16:creationId xmlns:a16="http://schemas.microsoft.com/office/drawing/2014/main" id="{9368FBAC-9BDB-1229-EAF2-D28B4321C9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69776D-57F6-A300-C26C-57D468387689}"/>
              </a:ext>
            </a:extLst>
          </p:cNvPr>
          <p:cNvSpPr>
            <a:spLocks noGrp="1"/>
          </p:cNvSpPr>
          <p:nvPr>
            <p:ph type="sldNum" sz="quarter" idx="12"/>
          </p:nvPr>
        </p:nvSpPr>
        <p:spPr/>
        <p:txBody>
          <a:bodyPr/>
          <a:lstStyle/>
          <a:p>
            <a:fld id="{EE00DF9A-0AF4-3F4B-ADF2-9D0E4480E8B8}" type="slidenum">
              <a:rPr lang="en-US" smtClean="0"/>
              <a:t>‹#›</a:t>
            </a:fld>
            <a:endParaRPr lang="en-US"/>
          </a:p>
        </p:txBody>
      </p:sp>
    </p:spTree>
    <p:extLst>
      <p:ext uri="{BB962C8B-B14F-4D97-AF65-F5344CB8AC3E}">
        <p14:creationId xmlns:p14="http://schemas.microsoft.com/office/powerpoint/2010/main" val="241322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511D8-DB08-A26E-B803-E78CB3ADDB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5A0CC6-999A-A6D0-62BF-61AE6666D95C}"/>
              </a:ext>
            </a:extLst>
          </p:cNvPr>
          <p:cNvSpPr>
            <a:spLocks noGrp="1"/>
          </p:cNvSpPr>
          <p:nvPr>
            <p:ph type="dt" sz="half" idx="10"/>
          </p:nvPr>
        </p:nvSpPr>
        <p:spPr/>
        <p:txBody>
          <a:bodyPr/>
          <a:lstStyle/>
          <a:p>
            <a:fld id="{5DCC6F03-7E5B-0147-AD68-490E2D9005C1}" type="datetimeFigureOut">
              <a:rPr lang="en-US" smtClean="0"/>
              <a:t>7/9/24</a:t>
            </a:fld>
            <a:endParaRPr lang="en-US"/>
          </a:p>
        </p:txBody>
      </p:sp>
      <p:sp>
        <p:nvSpPr>
          <p:cNvPr id="4" name="Footer Placeholder 3">
            <a:extLst>
              <a:ext uri="{FF2B5EF4-FFF2-40B4-BE49-F238E27FC236}">
                <a16:creationId xmlns:a16="http://schemas.microsoft.com/office/drawing/2014/main" id="{BE2B2CC5-93F3-D8C7-CA09-DD7E8DF301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5073EE-FE7F-2DA6-3F8A-493C548A476A}"/>
              </a:ext>
            </a:extLst>
          </p:cNvPr>
          <p:cNvSpPr>
            <a:spLocks noGrp="1"/>
          </p:cNvSpPr>
          <p:nvPr>
            <p:ph type="sldNum" sz="quarter" idx="12"/>
          </p:nvPr>
        </p:nvSpPr>
        <p:spPr/>
        <p:txBody>
          <a:bodyPr/>
          <a:lstStyle/>
          <a:p>
            <a:fld id="{EE00DF9A-0AF4-3F4B-ADF2-9D0E4480E8B8}" type="slidenum">
              <a:rPr lang="en-US" smtClean="0"/>
              <a:t>‹#›</a:t>
            </a:fld>
            <a:endParaRPr lang="en-US"/>
          </a:p>
        </p:txBody>
      </p:sp>
    </p:spTree>
    <p:extLst>
      <p:ext uri="{BB962C8B-B14F-4D97-AF65-F5344CB8AC3E}">
        <p14:creationId xmlns:p14="http://schemas.microsoft.com/office/powerpoint/2010/main" val="219597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96B8D-B06C-955E-0CED-57B61D989956}"/>
              </a:ext>
            </a:extLst>
          </p:cNvPr>
          <p:cNvSpPr>
            <a:spLocks noGrp="1"/>
          </p:cNvSpPr>
          <p:nvPr>
            <p:ph type="dt" sz="half" idx="10"/>
          </p:nvPr>
        </p:nvSpPr>
        <p:spPr/>
        <p:txBody>
          <a:bodyPr/>
          <a:lstStyle/>
          <a:p>
            <a:fld id="{5DCC6F03-7E5B-0147-AD68-490E2D9005C1}" type="datetimeFigureOut">
              <a:rPr lang="en-US" smtClean="0"/>
              <a:t>7/9/24</a:t>
            </a:fld>
            <a:endParaRPr lang="en-US"/>
          </a:p>
        </p:txBody>
      </p:sp>
      <p:sp>
        <p:nvSpPr>
          <p:cNvPr id="3" name="Footer Placeholder 2">
            <a:extLst>
              <a:ext uri="{FF2B5EF4-FFF2-40B4-BE49-F238E27FC236}">
                <a16:creationId xmlns:a16="http://schemas.microsoft.com/office/drawing/2014/main" id="{561C2F0A-7B2C-D5DC-D1F1-D734DD27C8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61A136-8890-8BE1-9D5D-8A7B175F652C}"/>
              </a:ext>
            </a:extLst>
          </p:cNvPr>
          <p:cNvSpPr>
            <a:spLocks noGrp="1"/>
          </p:cNvSpPr>
          <p:nvPr>
            <p:ph type="sldNum" sz="quarter" idx="12"/>
          </p:nvPr>
        </p:nvSpPr>
        <p:spPr/>
        <p:txBody>
          <a:bodyPr/>
          <a:lstStyle/>
          <a:p>
            <a:fld id="{EE00DF9A-0AF4-3F4B-ADF2-9D0E4480E8B8}" type="slidenum">
              <a:rPr lang="en-US" smtClean="0"/>
              <a:t>‹#›</a:t>
            </a:fld>
            <a:endParaRPr lang="en-US"/>
          </a:p>
        </p:txBody>
      </p:sp>
    </p:spTree>
    <p:extLst>
      <p:ext uri="{BB962C8B-B14F-4D97-AF65-F5344CB8AC3E}">
        <p14:creationId xmlns:p14="http://schemas.microsoft.com/office/powerpoint/2010/main" val="327393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49BE-C28A-C95C-3952-5EE7465B1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0C553D-5A47-8F75-EE47-6BDCBAA238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555BFE-96FC-DDC6-EED8-A3322EA5D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34F185-ADA9-DB52-0359-82B247D9DC0A}"/>
              </a:ext>
            </a:extLst>
          </p:cNvPr>
          <p:cNvSpPr>
            <a:spLocks noGrp="1"/>
          </p:cNvSpPr>
          <p:nvPr>
            <p:ph type="dt" sz="half" idx="10"/>
          </p:nvPr>
        </p:nvSpPr>
        <p:spPr/>
        <p:txBody>
          <a:bodyPr/>
          <a:lstStyle/>
          <a:p>
            <a:fld id="{5DCC6F03-7E5B-0147-AD68-490E2D9005C1}" type="datetimeFigureOut">
              <a:rPr lang="en-US" smtClean="0"/>
              <a:t>7/9/24</a:t>
            </a:fld>
            <a:endParaRPr lang="en-US"/>
          </a:p>
        </p:txBody>
      </p:sp>
      <p:sp>
        <p:nvSpPr>
          <p:cNvPr id="6" name="Footer Placeholder 5">
            <a:extLst>
              <a:ext uri="{FF2B5EF4-FFF2-40B4-BE49-F238E27FC236}">
                <a16:creationId xmlns:a16="http://schemas.microsoft.com/office/drawing/2014/main" id="{41248EFB-8485-7B7B-3799-8F37BAA1F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C057F-471E-FDB7-7D29-1B3DACE69601}"/>
              </a:ext>
            </a:extLst>
          </p:cNvPr>
          <p:cNvSpPr>
            <a:spLocks noGrp="1"/>
          </p:cNvSpPr>
          <p:nvPr>
            <p:ph type="sldNum" sz="quarter" idx="12"/>
          </p:nvPr>
        </p:nvSpPr>
        <p:spPr/>
        <p:txBody>
          <a:bodyPr/>
          <a:lstStyle/>
          <a:p>
            <a:fld id="{EE00DF9A-0AF4-3F4B-ADF2-9D0E4480E8B8}" type="slidenum">
              <a:rPr lang="en-US" smtClean="0"/>
              <a:t>‹#›</a:t>
            </a:fld>
            <a:endParaRPr lang="en-US"/>
          </a:p>
        </p:txBody>
      </p:sp>
    </p:spTree>
    <p:extLst>
      <p:ext uri="{BB962C8B-B14F-4D97-AF65-F5344CB8AC3E}">
        <p14:creationId xmlns:p14="http://schemas.microsoft.com/office/powerpoint/2010/main" val="297041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9BCD-8A30-EBCF-B8C7-67236FB3A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D8338E-46C8-D8F1-A43E-1CA8712E74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F78FF2-0DC5-8091-8DC0-7B9CA3DFD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8A6F5-381F-8A6E-66B6-9594CAA4C20F}"/>
              </a:ext>
            </a:extLst>
          </p:cNvPr>
          <p:cNvSpPr>
            <a:spLocks noGrp="1"/>
          </p:cNvSpPr>
          <p:nvPr>
            <p:ph type="dt" sz="half" idx="10"/>
          </p:nvPr>
        </p:nvSpPr>
        <p:spPr/>
        <p:txBody>
          <a:bodyPr/>
          <a:lstStyle/>
          <a:p>
            <a:fld id="{5DCC6F03-7E5B-0147-AD68-490E2D9005C1}" type="datetimeFigureOut">
              <a:rPr lang="en-US" smtClean="0"/>
              <a:t>7/9/24</a:t>
            </a:fld>
            <a:endParaRPr lang="en-US"/>
          </a:p>
        </p:txBody>
      </p:sp>
      <p:sp>
        <p:nvSpPr>
          <p:cNvPr id="6" name="Footer Placeholder 5">
            <a:extLst>
              <a:ext uri="{FF2B5EF4-FFF2-40B4-BE49-F238E27FC236}">
                <a16:creationId xmlns:a16="http://schemas.microsoft.com/office/drawing/2014/main" id="{C008C4D4-001F-4C71-647F-F81C2537A0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D43B1C-58D0-B439-AF11-C37FC30EF5B1}"/>
              </a:ext>
            </a:extLst>
          </p:cNvPr>
          <p:cNvSpPr>
            <a:spLocks noGrp="1"/>
          </p:cNvSpPr>
          <p:nvPr>
            <p:ph type="sldNum" sz="quarter" idx="12"/>
          </p:nvPr>
        </p:nvSpPr>
        <p:spPr/>
        <p:txBody>
          <a:bodyPr/>
          <a:lstStyle/>
          <a:p>
            <a:fld id="{EE00DF9A-0AF4-3F4B-ADF2-9D0E4480E8B8}" type="slidenum">
              <a:rPr lang="en-US" smtClean="0"/>
              <a:t>‹#›</a:t>
            </a:fld>
            <a:endParaRPr lang="en-US"/>
          </a:p>
        </p:txBody>
      </p:sp>
    </p:spTree>
    <p:extLst>
      <p:ext uri="{BB962C8B-B14F-4D97-AF65-F5344CB8AC3E}">
        <p14:creationId xmlns:p14="http://schemas.microsoft.com/office/powerpoint/2010/main" val="67240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F032B1-AB18-7C56-88B4-C0EAB1BAD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8BB337-76EC-47EC-F34E-C3D21796C3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32838-7387-4C06-EF49-4216A598B2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CC6F03-7E5B-0147-AD68-490E2D9005C1}" type="datetimeFigureOut">
              <a:rPr lang="en-US" smtClean="0"/>
              <a:t>7/9/24</a:t>
            </a:fld>
            <a:endParaRPr lang="en-US"/>
          </a:p>
        </p:txBody>
      </p:sp>
      <p:sp>
        <p:nvSpPr>
          <p:cNvPr id="5" name="Footer Placeholder 4">
            <a:extLst>
              <a:ext uri="{FF2B5EF4-FFF2-40B4-BE49-F238E27FC236}">
                <a16:creationId xmlns:a16="http://schemas.microsoft.com/office/drawing/2014/main" id="{09DDEDD3-C735-537C-DD0B-BCFAFC1E9D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9F761D-2E2F-567C-508C-5D479E6A8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00DF9A-0AF4-3F4B-ADF2-9D0E4480E8B8}" type="slidenum">
              <a:rPr lang="en-US" smtClean="0"/>
              <a:t>‹#›</a:t>
            </a:fld>
            <a:endParaRPr lang="en-US"/>
          </a:p>
        </p:txBody>
      </p:sp>
    </p:spTree>
    <p:extLst>
      <p:ext uri="{BB962C8B-B14F-4D97-AF65-F5344CB8AC3E}">
        <p14:creationId xmlns:p14="http://schemas.microsoft.com/office/powerpoint/2010/main" val="73537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 group of people standing in front of a building&#10;&#10;Description automatically generated">
            <a:extLst>
              <a:ext uri="{FF2B5EF4-FFF2-40B4-BE49-F238E27FC236}">
                <a16:creationId xmlns:a16="http://schemas.microsoft.com/office/drawing/2014/main" id="{07679C97-9C0C-B117-324B-7DB1C525B0E6}"/>
              </a:ext>
            </a:extLst>
          </p:cNvPr>
          <p:cNvPicPr>
            <a:picLocks noChangeAspect="1"/>
          </p:cNvPicPr>
          <p:nvPr/>
        </p:nvPicPr>
        <p:blipFill rotWithShape="1">
          <a:blip r:embed="rId3"/>
          <a:srcRect b="19398"/>
          <a:stretch/>
        </p:blipFill>
        <p:spPr>
          <a:xfrm>
            <a:off x="0" y="1565421"/>
            <a:ext cx="9864173" cy="5300488"/>
          </a:xfrm>
          <a:prstGeom prst="rect">
            <a:avLst/>
          </a:prstGeom>
        </p:spPr>
      </p:pic>
      <p:sp>
        <p:nvSpPr>
          <p:cNvPr id="5" name="Rectangle 4"/>
          <p:cNvSpPr/>
          <p:nvPr/>
        </p:nvSpPr>
        <p:spPr>
          <a:xfrm>
            <a:off x="0" y="0"/>
            <a:ext cx="12192000" cy="1558636"/>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785"/>
            <a:ext cx="12192000" cy="1558636"/>
          </a:xfrm>
          <a:solidFill>
            <a:schemeClr val="tx2"/>
          </a:solidFill>
        </p:spPr>
        <p:txBody>
          <a:bodyPr anchor="ctr">
            <a:normAutofit/>
          </a:bodyPr>
          <a:lstStyle/>
          <a:p>
            <a:pPr>
              <a:lnSpc>
                <a:spcPct val="100000"/>
              </a:lnSpc>
            </a:pPr>
            <a:r>
              <a:rPr lang="en-US" sz="4800" dirty="0">
                <a:solidFill>
                  <a:schemeClr val="bg1"/>
                </a:solidFill>
              </a:rPr>
              <a:t>The first Solar Flare Sounding Rocket Campaign</a:t>
            </a:r>
            <a:endParaRPr lang="en-US" sz="4800" b="1" dirty="0">
              <a:solidFill>
                <a:schemeClr val="bg1"/>
              </a:solidFill>
            </a:endParaRPr>
          </a:p>
        </p:txBody>
      </p:sp>
      <p:sp>
        <p:nvSpPr>
          <p:cNvPr id="3" name="Subtitle 2"/>
          <p:cNvSpPr>
            <a:spLocks noGrp="1"/>
          </p:cNvSpPr>
          <p:nvPr>
            <p:ph type="subTitle" idx="1"/>
          </p:nvPr>
        </p:nvSpPr>
        <p:spPr>
          <a:xfrm>
            <a:off x="6187044" y="1565421"/>
            <a:ext cx="6004956" cy="3621176"/>
          </a:xfrm>
          <a:solidFill>
            <a:schemeClr val="tx2">
              <a:lumMod val="10000"/>
              <a:lumOff val="90000"/>
            </a:schemeClr>
          </a:solidFill>
        </p:spPr>
        <p:txBody>
          <a:bodyPr anchor="ctr">
            <a:noAutofit/>
          </a:bodyPr>
          <a:lstStyle/>
          <a:p>
            <a:r>
              <a:rPr lang="en-US" sz="3200" dirty="0">
                <a:solidFill>
                  <a:schemeClr val="tx1"/>
                </a:solidFill>
              </a:rPr>
              <a:t>Lindsay </a:t>
            </a:r>
            <a:r>
              <a:rPr lang="en-US" sz="3200" dirty="0" err="1">
                <a:solidFill>
                  <a:schemeClr val="tx1"/>
                </a:solidFill>
              </a:rPr>
              <a:t>Glesener</a:t>
            </a:r>
            <a:endParaRPr lang="en-US" sz="3200" dirty="0"/>
          </a:p>
          <a:p>
            <a:r>
              <a:rPr lang="en-US" sz="3200" dirty="0">
                <a:solidFill>
                  <a:schemeClr val="tx1"/>
                </a:solidFill>
              </a:rPr>
              <a:t>University of Minnesota</a:t>
            </a:r>
            <a:endParaRPr lang="en-US" sz="3200" dirty="0"/>
          </a:p>
          <a:p>
            <a:r>
              <a:rPr lang="en-US" sz="3200" dirty="0">
                <a:solidFill>
                  <a:schemeClr val="accent2"/>
                </a:solidFill>
              </a:rPr>
              <a:t>On behalf of the FOXSI-4, Hi-C, and Solar Flare Campaign teams</a:t>
            </a:r>
          </a:p>
          <a:p>
            <a:endParaRPr lang="en-US" sz="3200" dirty="0">
              <a:solidFill>
                <a:schemeClr val="accent2"/>
              </a:solidFill>
            </a:endParaRPr>
          </a:p>
          <a:p>
            <a:r>
              <a:rPr lang="en-US" sz="3200" dirty="0">
                <a:solidFill>
                  <a:schemeClr val="tx1"/>
                </a:solidFill>
              </a:rPr>
              <a:t>Sounding Rocket Working Group Meeting, July 9 2024</a:t>
            </a:r>
          </a:p>
        </p:txBody>
      </p:sp>
    </p:spTree>
    <p:extLst>
      <p:ext uri="{BB962C8B-B14F-4D97-AF65-F5344CB8AC3E}">
        <p14:creationId xmlns:p14="http://schemas.microsoft.com/office/powerpoint/2010/main" val="380265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7388-9A10-F594-1F5A-DCAFE8243B1C}"/>
              </a:ext>
            </a:extLst>
          </p:cNvPr>
          <p:cNvSpPr>
            <a:spLocks noGrp="1"/>
          </p:cNvSpPr>
          <p:nvPr>
            <p:ph type="title"/>
          </p:nvPr>
        </p:nvSpPr>
        <p:spPr/>
        <p:txBody>
          <a:bodyPr/>
          <a:lstStyle/>
          <a:p>
            <a:endParaRPr lang="en-US"/>
          </a:p>
        </p:txBody>
      </p:sp>
      <p:pic>
        <p:nvPicPr>
          <p:cNvPr id="9" name="Content Placeholder 8" descr="A graph of a line&#10;&#10;Description automatically generated">
            <a:extLst>
              <a:ext uri="{FF2B5EF4-FFF2-40B4-BE49-F238E27FC236}">
                <a16:creationId xmlns:a16="http://schemas.microsoft.com/office/drawing/2014/main" id="{0BCD131D-3F56-9A99-CFED-B4612B7F4A77}"/>
              </a:ext>
            </a:extLst>
          </p:cNvPr>
          <p:cNvPicPr>
            <a:picLocks noGrp="1" noChangeAspect="1"/>
          </p:cNvPicPr>
          <p:nvPr>
            <p:ph idx="1"/>
          </p:nvPr>
        </p:nvPicPr>
        <p:blipFill>
          <a:blip r:embed="rId2"/>
          <a:stretch>
            <a:fillRect/>
          </a:stretch>
        </p:blipFill>
        <p:spPr>
          <a:xfrm>
            <a:off x="397027" y="370517"/>
            <a:ext cx="9456508" cy="6122358"/>
          </a:xfrm>
        </p:spPr>
      </p:pic>
      <p:sp>
        <p:nvSpPr>
          <p:cNvPr id="10" name="Rectangle 9">
            <a:extLst>
              <a:ext uri="{FF2B5EF4-FFF2-40B4-BE49-F238E27FC236}">
                <a16:creationId xmlns:a16="http://schemas.microsoft.com/office/drawing/2014/main" id="{5416D614-7B85-00D4-9986-000140177698}"/>
              </a:ext>
            </a:extLst>
          </p:cNvPr>
          <p:cNvSpPr/>
          <p:nvPr/>
        </p:nvSpPr>
        <p:spPr>
          <a:xfrm>
            <a:off x="5592035" y="700088"/>
            <a:ext cx="1371600" cy="5086350"/>
          </a:xfrm>
          <a:prstGeom prst="rect">
            <a:avLst/>
          </a:prstGeom>
          <a:solidFill>
            <a:schemeClr val="accent1">
              <a:alpha val="4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FDA50D-F9F8-8E62-8E74-7364EB4CAA90}"/>
              </a:ext>
            </a:extLst>
          </p:cNvPr>
          <p:cNvSpPr/>
          <p:nvPr/>
        </p:nvSpPr>
        <p:spPr>
          <a:xfrm>
            <a:off x="6119185" y="702588"/>
            <a:ext cx="1167775" cy="5086350"/>
          </a:xfrm>
          <a:prstGeom prst="rect">
            <a:avLst/>
          </a:prstGeom>
          <a:solidFill>
            <a:schemeClr val="accent6">
              <a:alpha val="4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D6654DB-72B7-0DF2-053C-97713DF970C0}"/>
              </a:ext>
            </a:extLst>
          </p:cNvPr>
          <p:cNvSpPr txBox="1"/>
          <p:nvPr/>
        </p:nvSpPr>
        <p:spPr>
          <a:xfrm>
            <a:off x="7707535" y="843240"/>
            <a:ext cx="1827338" cy="923330"/>
          </a:xfrm>
          <a:prstGeom prst="rect">
            <a:avLst/>
          </a:prstGeom>
          <a:noFill/>
        </p:spPr>
        <p:txBody>
          <a:bodyPr wrap="square" rtlCol="0">
            <a:spAutoFit/>
          </a:bodyPr>
          <a:lstStyle/>
          <a:p>
            <a:r>
              <a:rPr lang="en-US" dirty="0"/>
              <a:t>Approximate observation times</a:t>
            </a:r>
          </a:p>
        </p:txBody>
      </p:sp>
      <p:sp>
        <p:nvSpPr>
          <p:cNvPr id="13" name="TextBox 12">
            <a:extLst>
              <a:ext uri="{FF2B5EF4-FFF2-40B4-BE49-F238E27FC236}">
                <a16:creationId xmlns:a16="http://schemas.microsoft.com/office/drawing/2014/main" id="{869B2B1A-5DB6-FF82-8F0C-04B99500DD2B}"/>
              </a:ext>
            </a:extLst>
          </p:cNvPr>
          <p:cNvSpPr txBox="1"/>
          <p:nvPr/>
        </p:nvSpPr>
        <p:spPr>
          <a:xfrm>
            <a:off x="5561535" y="843240"/>
            <a:ext cx="1827338" cy="369332"/>
          </a:xfrm>
          <a:prstGeom prst="rect">
            <a:avLst/>
          </a:prstGeom>
          <a:noFill/>
        </p:spPr>
        <p:txBody>
          <a:bodyPr wrap="square" rtlCol="0">
            <a:spAutoFit/>
          </a:bodyPr>
          <a:lstStyle/>
          <a:p>
            <a:r>
              <a:rPr lang="en-US" dirty="0"/>
              <a:t>FOXSI-4</a:t>
            </a:r>
          </a:p>
        </p:txBody>
      </p:sp>
      <p:sp>
        <p:nvSpPr>
          <p:cNvPr id="14" name="TextBox 13">
            <a:extLst>
              <a:ext uri="{FF2B5EF4-FFF2-40B4-BE49-F238E27FC236}">
                <a16:creationId xmlns:a16="http://schemas.microsoft.com/office/drawing/2014/main" id="{B99C34EF-6ADA-A5D2-A228-471F931B528D}"/>
              </a:ext>
            </a:extLst>
          </p:cNvPr>
          <p:cNvSpPr txBox="1"/>
          <p:nvPr/>
        </p:nvSpPr>
        <p:spPr>
          <a:xfrm>
            <a:off x="6671331" y="1223085"/>
            <a:ext cx="1827338" cy="369332"/>
          </a:xfrm>
          <a:prstGeom prst="rect">
            <a:avLst/>
          </a:prstGeom>
          <a:noFill/>
        </p:spPr>
        <p:txBody>
          <a:bodyPr wrap="square" rtlCol="0">
            <a:spAutoFit/>
          </a:bodyPr>
          <a:lstStyle/>
          <a:p>
            <a:r>
              <a:rPr lang="en-US" dirty="0"/>
              <a:t>Hi-C</a:t>
            </a:r>
          </a:p>
        </p:txBody>
      </p:sp>
      <p:sp>
        <p:nvSpPr>
          <p:cNvPr id="15" name="TextBox 14">
            <a:extLst>
              <a:ext uri="{FF2B5EF4-FFF2-40B4-BE49-F238E27FC236}">
                <a16:creationId xmlns:a16="http://schemas.microsoft.com/office/drawing/2014/main" id="{F821297D-879A-D71A-5E92-736641772E2F}"/>
              </a:ext>
            </a:extLst>
          </p:cNvPr>
          <p:cNvSpPr txBox="1"/>
          <p:nvPr/>
        </p:nvSpPr>
        <p:spPr>
          <a:xfrm>
            <a:off x="9503852" y="781010"/>
            <a:ext cx="2442268" cy="1477328"/>
          </a:xfrm>
          <a:prstGeom prst="rect">
            <a:avLst/>
          </a:prstGeom>
          <a:noFill/>
        </p:spPr>
        <p:txBody>
          <a:bodyPr wrap="square" rtlCol="0">
            <a:spAutoFit/>
          </a:bodyPr>
          <a:lstStyle/>
          <a:p>
            <a:r>
              <a:rPr lang="en-US" dirty="0"/>
              <a:t>First launch ~7 min after picking up the 3 min count.  Two holds within 3 min (one science, one range).</a:t>
            </a:r>
          </a:p>
        </p:txBody>
      </p:sp>
    </p:spTree>
    <p:extLst>
      <p:ext uri="{BB962C8B-B14F-4D97-AF65-F5344CB8AC3E}">
        <p14:creationId xmlns:p14="http://schemas.microsoft.com/office/powerpoint/2010/main" val="2076352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A9D6-4404-8D22-BD07-2F45BA619EDB}"/>
              </a:ext>
            </a:extLst>
          </p:cNvPr>
          <p:cNvSpPr>
            <a:spLocks noGrp="1"/>
          </p:cNvSpPr>
          <p:nvPr>
            <p:ph type="title"/>
          </p:nvPr>
        </p:nvSpPr>
        <p:spPr>
          <a:xfrm>
            <a:off x="284813" y="365125"/>
            <a:ext cx="5212473" cy="1544573"/>
          </a:xfrm>
        </p:spPr>
        <p:txBody>
          <a:bodyPr>
            <a:normAutofit fontScale="90000"/>
          </a:bodyPr>
          <a:lstStyle/>
          <a:p>
            <a:r>
              <a:rPr lang="en-US" dirty="0"/>
              <a:t>Sneak peek at results from FOXSI-4: M1 solar flare</a:t>
            </a:r>
          </a:p>
        </p:txBody>
      </p:sp>
      <p:grpSp>
        <p:nvGrpSpPr>
          <p:cNvPr id="8" name="Group 7">
            <a:extLst>
              <a:ext uri="{FF2B5EF4-FFF2-40B4-BE49-F238E27FC236}">
                <a16:creationId xmlns:a16="http://schemas.microsoft.com/office/drawing/2014/main" id="{7BEC1BFC-9BA1-5205-6510-9A443EA99F17}"/>
              </a:ext>
            </a:extLst>
          </p:cNvPr>
          <p:cNvGrpSpPr/>
          <p:nvPr/>
        </p:nvGrpSpPr>
        <p:grpSpPr>
          <a:xfrm>
            <a:off x="1917355" y="0"/>
            <a:ext cx="10960709" cy="4450818"/>
            <a:chOff x="1092896" y="0"/>
            <a:chExt cx="10960709" cy="4450818"/>
          </a:xfrm>
        </p:grpSpPr>
        <p:pic>
          <p:nvPicPr>
            <p:cNvPr id="4" name="Picture 3" descr="A red and black image&#10;&#10;Description automatically generated">
              <a:extLst>
                <a:ext uri="{FF2B5EF4-FFF2-40B4-BE49-F238E27FC236}">
                  <a16:creationId xmlns:a16="http://schemas.microsoft.com/office/drawing/2014/main" id="{52E13F4A-BBD4-AD3B-4B8D-7D060F2B158F}"/>
                </a:ext>
              </a:extLst>
            </p:cNvPr>
            <p:cNvPicPr>
              <a:picLocks noChangeAspect="1"/>
            </p:cNvPicPr>
            <p:nvPr/>
          </p:nvPicPr>
          <p:blipFill>
            <a:blip r:embed="rId4"/>
            <a:stretch>
              <a:fillRect/>
            </a:stretch>
          </p:blipFill>
          <p:spPr>
            <a:xfrm>
              <a:off x="6096000" y="0"/>
              <a:ext cx="5957605" cy="4450818"/>
            </a:xfrm>
            <a:prstGeom prst="rect">
              <a:avLst/>
            </a:prstGeom>
          </p:spPr>
        </p:pic>
        <p:sp>
          <p:nvSpPr>
            <p:cNvPr id="6" name="TextBox 5">
              <a:extLst>
                <a:ext uri="{FF2B5EF4-FFF2-40B4-BE49-F238E27FC236}">
                  <a16:creationId xmlns:a16="http://schemas.microsoft.com/office/drawing/2014/main" id="{71163D3D-C64F-CF0F-5BA3-D64623ACAF80}"/>
                </a:ext>
              </a:extLst>
            </p:cNvPr>
            <p:cNvSpPr txBox="1"/>
            <p:nvPr/>
          </p:nvSpPr>
          <p:spPr>
            <a:xfrm>
              <a:off x="1092896" y="2055813"/>
              <a:ext cx="4748408" cy="523220"/>
            </a:xfrm>
            <a:prstGeom prst="rect">
              <a:avLst/>
            </a:prstGeom>
            <a:noFill/>
          </p:spPr>
          <p:txBody>
            <a:bodyPr wrap="square" rtlCol="0">
              <a:spAutoFit/>
            </a:bodyPr>
            <a:lstStyle/>
            <a:p>
              <a:pPr algn="r"/>
              <a:r>
                <a:rPr lang="en-US" sz="2800" dirty="0"/>
                <a:t>Soft X-ray image </a:t>
              </a:r>
              <a:r>
                <a:rPr lang="en-US" sz="2800" dirty="0">
                  <a:sym typeface="Wingdings" pitchFamily="2" charset="2"/>
                </a:rPr>
                <a:t></a:t>
              </a:r>
              <a:endParaRPr lang="en-US" sz="2800" dirty="0"/>
            </a:p>
          </p:txBody>
        </p:sp>
      </p:grpSp>
      <p:grpSp>
        <p:nvGrpSpPr>
          <p:cNvPr id="9" name="Group 8">
            <a:extLst>
              <a:ext uri="{FF2B5EF4-FFF2-40B4-BE49-F238E27FC236}">
                <a16:creationId xmlns:a16="http://schemas.microsoft.com/office/drawing/2014/main" id="{034FC891-1F81-B4D0-2826-5C006A2C8E9B}"/>
              </a:ext>
            </a:extLst>
          </p:cNvPr>
          <p:cNvGrpSpPr/>
          <p:nvPr/>
        </p:nvGrpSpPr>
        <p:grpSpPr>
          <a:xfrm>
            <a:off x="0" y="3525384"/>
            <a:ext cx="8234299" cy="3332616"/>
            <a:chOff x="0" y="3525384"/>
            <a:chExt cx="8234299" cy="3332616"/>
          </a:xfrm>
        </p:grpSpPr>
        <p:pic>
          <p:nvPicPr>
            <p:cNvPr id="5" name="cdte1">
              <a:hlinkClick r:id="" action="ppaction://media"/>
              <a:extLst>
                <a:ext uri="{FF2B5EF4-FFF2-40B4-BE49-F238E27FC236}">
                  <a16:creationId xmlns:a16="http://schemas.microsoft.com/office/drawing/2014/main" id="{69C0D552-BD0F-8B17-1341-0D18FB2106E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4194719"/>
              <a:ext cx="8234299" cy="2663281"/>
            </a:xfrm>
            <a:prstGeom prst="rect">
              <a:avLst/>
            </a:prstGeom>
          </p:spPr>
        </p:pic>
        <p:sp>
          <p:nvSpPr>
            <p:cNvPr id="7" name="TextBox 6">
              <a:extLst>
                <a:ext uri="{FF2B5EF4-FFF2-40B4-BE49-F238E27FC236}">
                  <a16:creationId xmlns:a16="http://schemas.microsoft.com/office/drawing/2014/main" id="{4AC47B31-419E-E3AE-171E-F7195A5F97DA}"/>
                </a:ext>
              </a:extLst>
            </p:cNvPr>
            <p:cNvSpPr txBox="1"/>
            <p:nvPr/>
          </p:nvSpPr>
          <p:spPr>
            <a:xfrm>
              <a:off x="446314" y="3525384"/>
              <a:ext cx="4748408" cy="523220"/>
            </a:xfrm>
            <a:prstGeom prst="rect">
              <a:avLst/>
            </a:prstGeom>
            <a:noFill/>
          </p:spPr>
          <p:txBody>
            <a:bodyPr wrap="square" rtlCol="0">
              <a:spAutoFit/>
            </a:bodyPr>
            <a:lstStyle/>
            <a:p>
              <a:r>
                <a:rPr lang="en-US" sz="2800" dirty="0"/>
                <a:t>Hard X-ray movie + spectrum:</a:t>
              </a:r>
            </a:p>
          </p:txBody>
        </p:sp>
      </p:grpSp>
      <p:sp>
        <p:nvSpPr>
          <p:cNvPr id="3" name="TextBox 2">
            <a:extLst>
              <a:ext uri="{FF2B5EF4-FFF2-40B4-BE49-F238E27FC236}">
                <a16:creationId xmlns:a16="http://schemas.microsoft.com/office/drawing/2014/main" id="{78DAB9ED-F4A9-3786-2B0A-A5C43D1EE887}"/>
              </a:ext>
            </a:extLst>
          </p:cNvPr>
          <p:cNvSpPr txBox="1"/>
          <p:nvPr/>
        </p:nvSpPr>
        <p:spPr>
          <a:xfrm>
            <a:off x="8359217" y="4869579"/>
            <a:ext cx="3832783" cy="1569660"/>
          </a:xfrm>
          <a:prstGeom prst="rect">
            <a:avLst/>
          </a:prstGeom>
          <a:noFill/>
        </p:spPr>
        <p:txBody>
          <a:bodyPr wrap="square" rtlCol="0">
            <a:spAutoFit/>
          </a:bodyPr>
          <a:lstStyle/>
          <a:p>
            <a:r>
              <a:rPr lang="en-US" sz="2400" b="1" dirty="0">
                <a:solidFill>
                  <a:schemeClr val="accent5"/>
                </a:solidFill>
              </a:rPr>
              <a:t>All measurements are single-photon detection.</a:t>
            </a:r>
            <a:r>
              <a:rPr lang="en-US" sz="2400" b="1" dirty="0">
                <a:solidFill>
                  <a:schemeClr val="accent6"/>
                </a:solidFill>
              </a:rPr>
              <a:t> </a:t>
            </a:r>
            <a:r>
              <a:rPr lang="en-US" sz="2400" dirty="0">
                <a:sym typeface="Wingdings" pitchFamily="2" charset="2"/>
              </a:rPr>
              <a:t> Spectra can be made for any region in the image.</a:t>
            </a:r>
            <a:endParaRPr lang="en-US" sz="2400" dirty="0"/>
          </a:p>
        </p:txBody>
      </p:sp>
    </p:spTree>
    <p:extLst>
      <p:ext uri="{BB962C8B-B14F-4D97-AF65-F5344CB8AC3E}">
        <p14:creationId xmlns:p14="http://schemas.microsoft.com/office/powerpoint/2010/main" val="1703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BA55-EFBD-74B6-0747-815CC810E5F0}"/>
              </a:ext>
            </a:extLst>
          </p:cNvPr>
          <p:cNvSpPr>
            <a:spLocks noGrp="1"/>
          </p:cNvSpPr>
          <p:nvPr>
            <p:ph type="title"/>
          </p:nvPr>
        </p:nvSpPr>
        <p:spPr/>
        <p:txBody>
          <a:bodyPr/>
          <a:lstStyle/>
          <a:p>
            <a:endParaRPr lang="en-US"/>
          </a:p>
        </p:txBody>
      </p:sp>
      <p:pic>
        <p:nvPicPr>
          <p:cNvPr id="4" name="Picture 3" descr="A group of images of different colors&#10;&#10;Description automatically generated">
            <a:extLst>
              <a:ext uri="{FF2B5EF4-FFF2-40B4-BE49-F238E27FC236}">
                <a16:creationId xmlns:a16="http://schemas.microsoft.com/office/drawing/2014/main" id="{7324B912-23D0-F983-B3DE-08128C823BF7}"/>
              </a:ext>
            </a:extLst>
          </p:cNvPr>
          <p:cNvPicPr>
            <a:picLocks noChangeAspect="1"/>
          </p:cNvPicPr>
          <p:nvPr/>
        </p:nvPicPr>
        <p:blipFill>
          <a:blip r:embed="rId2"/>
          <a:stretch>
            <a:fillRect/>
          </a:stretch>
        </p:blipFill>
        <p:spPr>
          <a:xfrm>
            <a:off x="613347" y="0"/>
            <a:ext cx="6858000" cy="6858000"/>
          </a:xfrm>
          <a:prstGeom prst="rect">
            <a:avLst/>
          </a:prstGeom>
        </p:spPr>
      </p:pic>
      <p:sp>
        <p:nvSpPr>
          <p:cNvPr id="5" name="TextBox 4">
            <a:extLst>
              <a:ext uri="{FF2B5EF4-FFF2-40B4-BE49-F238E27FC236}">
                <a16:creationId xmlns:a16="http://schemas.microsoft.com/office/drawing/2014/main" id="{138BAEC8-03F9-77A7-15F2-5CBA9700213A}"/>
              </a:ext>
            </a:extLst>
          </p:cNvPr>
          <p:cNvSpPr txBox="1"/>
          <p:nvPr/>
        </p:nvSpPr>
        <p:spPr>
          <a:xfrm>
            <a:off x="7385779" y="1027906"/>
            <a:ext cx="4053590" cy="1938992"/>
          </a:xfrm>
          <a:prstGeom prst="rect">
            <a:avLst/>
          </a:prstGeom>
          <a:noFill/>
        </p:spPr>
        <p:txBody>
          <a:bodyPr wrap="square" rtlCol="0">
            <a:spAutoFit/>
          </a:bodyPr>
          <a:lstStyle/>
          <a:p>
            <a:r>
              <a:rPr lang="en-US" sz="2400" dirty="0"/>
              <a:t>Time, position, and energy for every photon.</a:t>
            </a:r>
          </a:p>
          <a:p>
            <a:endParaRPr lang="en-US" sz="2400" dirty="0"/>
          </a:p>
          <a:p>
            <a:r>
              <a:rPr lang="en-US" sz="2400" dirty="0" err="1"/>
              <a:t>Lightcurves</a:t>
            </a:r>
            <a:r>
              <a:rPr lang="en-US" sz="2400" dirty="0"/>
              <a:t> and spectra in every pixel!</a:t>
            </a:r>
          </a:p>
        </p:txBody>
      </p:sp>
    </p:spTree>
    <p:extLst>
      <p:ext uri="{BB962C8B-B14F-4D97-AF65-F5344CB8AC3E}">
        <p14:creationId xmlns:p14="http://schemas.microsoft.com/office/powerpoint/2010/main" val="298414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C1D7-7B38-D8FD-4CF6-BB01CF5D8614}"/>
              </a:ext>
            </a:extLst>
          </p:cNvPr>
          <p:cNvSpPr>
            <a:spLocks noGrp="1"/>
          </p:cNvSpPr>
          <p:nvPr>
            <p:ph type="title"/>
          </p:nvPr>
        </p:nvSpPr>
        <p:spPr/>
        <p:txBody>
          <a:bodyPr/>
          <a:lstStyle/>
          <a:p>
            <a:r>
              <a:rPr lang="en-US" dirty="0"/>
              <a:t>Assessment of operations</a:t>
            </a:r>
          </a:p>
        </p:txBody>
      </p:sp>
      <p:sp>
        <p:nvSpPr>
          <p:cNvPr id="3" name="Content Placeholder 2">
            <a:extLst>
              <a:ext uri="{FF2B5EF4-FFF2-40B4-BE49-F238E27FC236}">
                <a16:creationId xmlns:a16="http://schemas.microsoft.com/office/drawing/2014/main" id="{F3149F7F-EFC0-BB0B-F09B-955AFB686173}"/>
              </a:ext>
            </a:extLst>
          </p:cNvPr>
          <p:cNvSpPr>
            <a:spLocks noGrp="1"/>
          </p:cNvSpPr>
          <p:nvPr>
            <p:ph idx="1"/>
          </p:nvPr>
        </p:nvSpPr>
        <p:spPr/>
        <p:txBody>
          <a:bodyPr>
            <a:normAutofit fontScale="92500" lnSpcReduction="10000"/>
          </a:bodyPr>
          <a:lstStyle/>
          <a:p>
            <a:pPr marL="0" indent="0">
              <a:buNone/>
            </a:pPr>
            <a:r>
              <a:rPr lang="en-US" dirty="0"/>
              <a:t>Overall, the SRPO and PFRR arrangements worked very well for what we needed.  </a:t>
            </a:r>
            <a:r>
              <a:rPr lang="en-US" b="1" i="1" dirty="0"/>
              <a:t>We launched both rockets successfully on the first good flare that occurred during the campaign.</a:t>
            </a:r>
          </a:p>
          <a:p>
            <a:pPr marL="0" indent="0">
              <a:buNone/>
            </a:pPr>
            <a:endParaRPr lang="en-US" dirty="0"/>
          </a:p>
          <a:p>
            <a:pPr marL="0" indent="0">
              <a:buNone/>
            </a:pPr>
            <a:r>
              <a:rPr lang="en-US" u="sng" dirty="0"/>
              <a:t>Areas of difficulty:</a:t>
            </a:r>
          </a:p>
          <a:p>
            <a:pPr>
              <a:buFontTx/>
              <a:buChar char="-"/>
            </a:pPr>
            <a:r>
              <a:rPr lang="en-US" dirty="0"/>
              <a:t>Non-NASA access to telemetry data (UMN couldn’t access the NASA Mission Network)</a:t>
            </a:r>
          </a:p>
          <a:p>
            <a:pPr lvl="1">
              <a:buFontTx/>
              <a:buChar char="-"/>
            </a:pPr>
            <a:r>
              <a:rPr lang="en-US" dirty="0"/>
              <a:t>BUT other than this, the EVTM ethernet-based approach was great for FOXSI-4, and accessing this on a dedicated network at WSMR worked out nicely.</a:t>
            </a:r>
          </a:p>
          <a:p>
            <a:pPr>
              <a:buFontTx/>
              <a:buChar char="-"/>
            </a:pPr>
            <a:r>
              <a:rPr lang="en-US" dirty="0"/>
              <a:t>Lack of flexibility in end date of campaign due to SRPO schedule and air space access.</a:t>
            </a:r>
          </a:p>
        </p:txBody>
      </p:sp>
    </p:spTree>
    <p:extLst>
      <p:ext uri="{BB962C8B-B14F-4D97-AF65-F5344CB8AC3E}">
        <p14:creationId xmlns:p14="http://schemas.microsoft.com/office/powerpoint/2010/main" val="296314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A1EE-D109-3DF4-11A3-05E4FFF70F1A}"/>
              </a:ext>
            </a:extLst>
          </p:cNvPr>
          <p:cNvSpPr>
            <a:spLocks noGrp="1"/>
          </p:cNvSpPr>
          <p:nvPr>
            <p:ph type="title"/>
          </p:nvPr>
        </p:nvSpPr>
        <p:spPr/>
        <p:txBody>
          <a:bodyPr/>
          <a:lstStyle/>
          <a:p>
            <a:r>
              <a:rPr lang="en-US" dirty="0"/>
              <a:t>Closing thoughts</a:t>
            </a:r>
          </a:p>
        </p:txBody>
      </p:sp>
      <p:sp>
        <p:nvSpPr>
          <p:cNvPr id="3" name="Content Placeholder 2">
            <a:extLst>
              <a:ext uri="{FF2B5EF4-FFF2-40B4-BE49-F238E27FC236}">
                <a16:creationId xmlns:a16="http://schemas.microsoft.com/office/drawing/2014/main" id="{BCBD8138-72F9-F232-E36E-5A54565023FE}"/>
              </a:ext>
            </a:extLst>
          </p:cNvPr>
          <p:cNvSpPr>
            <a:spLocks noGrp="1"/>
          </p:cNvSpPr>
          <p:nvPr>
            <p:ph idx="1"/>
          </p:nvPr>
        </p:nvSpPr>
        <p:spPr>
          <a:xfrm>
            <a:off x="838200" y="1825625"/>
            <a:ext cx="10515600" cy="4667250"/>
          </a:xfrm>
        </p:spPr>
        <p:txBody>
          <a:bodyPr>
            <a:normAutofit fontScale="92500" lnSpcReduction="10000"/>
          </a:bodyPr>
          <a:lstStyle/>
          <a:p>
            <a:r>
              <a:rPr lang="en-US" dirty="0"/>
              <a:t>The EXP teams are grateful to the heroic efforts from SRPO, NSROC, PFRR, and a wide swath of solar scientists from several countries to put this successful campaign together!</a:t>
            </a:r>
          </a:p>
          <a:p>
            <a:endParaRPr lang="en-US" dirty="0"/>
          </a:p>
          <a:p>
            <a:r>
              <a:rPr lang="en-US" dirty="0"/>
              <a:t>The target flare was a complex, evolving eruptive event, and the first to be capture in ultra high resolution EUV and direct hard X-ray imaging.  </a:t>
            </a:r>
            <a:r>
              <a:rPr lang="en-US" b="1" dirty="0"/>
              <a:t>The acquired data hold tremendous potential for flare science.</a:t>
            </a:r>
          </a:p>
          <a:p>
            <a:endParaRPr lang="en-US" dirty="0"/>
          </a:p>
          <a:p>
            <a:r>
              <a:rPr lang="en-US" dirty="0"/>
              <a:t>A triggered launch on a solar flare is possible (obviously), and our analysis shows it is </a:t>
            </a:r>
            <a:r>
              <a:rPr lang="en-US" i="1" dirty="0"/>
              <a:t>consistently</a:t>
            </a:r>
            <a:r>
              <a:rPr lang="en-US" dirty="0"/>
              <a:t> possible; look for Peterson et al. (in prep) and </a:t>
            </a:r>
            <a:r>
              <a:rPr lang="en-US" dirty="0" err="1"/>
              <a:t>Vievering</a:t>
            </a:r>
            <a:r>
              <a:rPr lang="en-US" dirty="0"/>
              <a:t> et al. (in prep) for a full rundown of the statistical probabilities and the ways to trigger a launch.</a:t>
            </a:r>
          </a:p>
          <a:p>
            <a:endParaRPr lang="en-US" dirty="0"/>
          </a:p>
        </p:txBody>
      </p:sp>
    </p:spTree>
    <p:extLst>
      <p:ext uri="{BB962C8B-B14F-4D97-AF65-F5344CB8AC3E}">
        <p14:creationId xmlns:p14="http://schemas.microsoft.com/office/powerpoint/2010/main" val="2882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F3DD-2901-F9E6-8C4D-58A6C57F1A7D}"/>
              </a:ext>
            </a:extLst>
          </p:cNvPr>
          <p:cNvSpPr>
            <a:spLocks noGrp="1"/>
          </p:cNvSpPr>
          <p:nvPr>
            <p:ph type="title"/>
          </p:nvPr>
        </p:nvSpPr>
        <p:spPr/>
        <p:txBody>
          <a:bodyPr/>
          <a:lstStyle/>
          <a:p>
            <a:r>
              <a:rPr lang="en-US" dirty="0"/>
              <a:t>Why do a solar flare campaign?</a:t>
            </a:r>
          </a:p>
        </p:txBody>
      </p:sp>
      <p:sp>
        <p:nvSpPr>
          <p:cNvPr id="3" name="Content Placeholder 2">
            <a:extLst>
              <a:ext uri="{FF2B5EF4-FFF2-40B4-BE49-F238E27FC236}">
                <a16:creationId xmlns:a16="http://schemas.microsoft.com/office/drawing/2014/main" id="{B2F8D9EE-CBB9-D025-FB80-DC08307A35FA}"/>
              </a:ext>
            </a:extLst>
          </p:cNvPr>
          <p:cNvSpPr>
            <a:spLocks noGrp="1"/>
          </p:cNvSpPr>
          <p:nvPr>
            <p:ph idx="1"/>
          </p:nvPr>
        </p:nvSpPr>
        <p:spPr>
          <a:xfrm>
            <a:off x="838199" y="1555778"/>
            <a:ext cx="10944069" cy="4934964"/>
          </a:xfrm>
        </p:spPr>
        <p:txBody>
          <a:bodyPr>
            <a:normAutofit/>
          </a:bodyPr>
          <a:lstStyle/>
          <a:p>
            <a:r>
              <a:rPr lang="en-US" dirty="0">
                <a:solidFill>
                  <a:schemeClr val="accent4"/>
                </a:solidFill>
              </a:rPr>
              <a:t>Dynamic events on the Sun are the subject of many astrophysical investigations and have direct impacts on the near-Earth environment.</a:t>
            </a:r>
          </a:p>
          <a:p>
            <a:r>
              <a:rPr lang="en-US" dirty="0">
                <a:solidFill>
                  <a:schemeClr val="accent5"/>
                </a:solidFill>
              </a:rPr>
              <a:t>Solar flares and coronal mass ejections cannot be predicted in advance with any precision.  If you want to catch one, you have to sit and wait for it.</a:t>
            </a:r>
          </a:p>
          <a:p>
            <a:r>
              <a:rPr lang="en-US" dirty="0">
                <a:solidFill>
                  <a:schemeClr val="accent6"/>
                </a:solidFill>
              </a:rPr>
              <a:t>Rocket campaigns allow us to…</a:t>
            </a:r>
          </a:p>
          <a:p>
            <a:pPr lvl="1"/>
            <a:r>
              <a:rPr lang="en-US" b="1" dirty="0">
                <a:solidFill>
                  <a:schemeClr val="accent6"/>
                </a:solidFill>
              </a:rPr>
              <a:t>do cutting edge science immediately </a:t>
            </a:r>
            <a:r>
              <a:rPr lang="en-US" dirty="0">
                <a:solidFill>
                  <a:schemeClr val="accent6"/>
                </a:solidFill>
              </a:rPr>
              <a:t>with state-of-the-art instrumentation, instead of waiting 1-2 decades for a spacecraft.</a:t>
            </a:r>
          </a:p>
          <a:p>
            <a:pPr lvl="1"/>
            <a:r>
              <a:rPr lang="en-US" b="1" dirty="0">
                <a:solidFill>
                  <a:schemeClr val="accent6"/>
                </a:solidFill>
              </a:rPr>
              <a:t>develop and validate instrumentation for flares/ejections</a:t>
            </a:r>
            <a:r>
              <a:rPr lang="en-US" dirty="0">
                <a:solidFill>
                  <a:schemeClr val="accent6"/>
                </a:solidFill>
              </a:rPr>
              <a:t>, rather than only testing on the (orders of magnitude lower) fluxes of the quiescent Sun.</a:t>
            </a:r>
          </a:p>
          <a:p>
            <a:pPr lvl="1"/>
            <a:r>
              <a:rPr lang="en-US" b="1" dirty="0">
                <a:solidFill>
                  <a:schemeClr val="accent6"/>
                </a:solidFill>
              </a:rPr>
              <a:t>better optimize future space missions </a:t>
            </a:r>
            <a:r>
              <a:rPr lang="en-US" dirty="0">
                <a:solidFill>
                  <a:schemeClr val="accent6"/>
                </a:solidFill>
              </a:rPr>
              <a:t>by having an idea of what we’d see!</a:t>
            </a:r>
          </a:p>
        </p:txBody>
      </p:sp>
    </p:spTree>
    <p:extLst>
      <p:ext uri="{BB962C8B-B14F-4D97-AF65-F5344CB8AC3E}">
        <p14:creationId xmlns:p14="http://schemas.microsoft.com/office/powerpoint/2010/main" val="33080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240CE-2D01-E855-4A7A-D8917D811892}"/>
              </a:ext>
            </a:extLst>
          </p:cNvPr>
          <p:cNvSpPr>
            <a:spLocks noGrp="1"/>
          </p:cNvSpPr>
          <p:nvPr>
            <p:ph type="title"/>
          </p:nvPr>
        </p:nvSpPr>
        <p:spPr/>
        <p:txBody>
          <a:bodyPr/>
          <a:lstStyle/>
          <a:p>
            <a:r>
              <a:rPr lang="en-US" dirty="0"/>
              <a:t>The guinea pigs</a:t>
            </a:r>
          </a:p>
        </p:txBody>
      </p:sp>
      <p:sp>
        <p:nvSpPr>
          <p:cNvPr id="3" name="Content Placeholder 2">
            <a:extLst>
              <a:ext uri="{FF2B5EF4-FFF2-40B4-BE49-F238E27FC236}">
                <a16:creationId xmlns:a16="http://schemas.microsoft.com/office/drawing/2014/main" id="{B348A0BD-A0CF-8F95-D976-CE48D8EDD95D}"/>
              </a:ext>
            </a:extLst>
          </p:cNvPr>
          <p:cNvSpPr>
            <a:spLocks noGrp="1"/>
          </p:cNvSpPr>
          <p:nvPr>
            <p:ph idx="1"/>
          </p:nvPr>
        </p:nvSpPr>
        <p:spPr>
          <a:xfrm>
            <a:off x="838200" y="1690688"/>
            <a:ext cx="10515600" cy="4486275"/>
          </a:xfrm>
        </p:spPr>
        <p:txBody>
          <a:bodyPr>
            <a:normAutofit fontScale="92500"/>
          </a:bodyPr>
          <a:lstStyle/>
          <a:p>
            <a:r>
              <a:rPr lang="en-US" b="1" dirty="0">
                <a:solidFill>
                  <a:schemeClr val="accent2"/>
                </a:solidFill>
              </a:rPr>
              <a:t>FOXSI-4</a:t>
            </a:r>
          </a:p>
          <a:p>
            <a:pPr lvl="1"/>
            <a:r>
              <a:rPr lang="en-US" dirty="0"/>
              <a:t>Goal: Investigate particle acceleration and plasma heating in a big solar flare. </a:t>
            </a:r>
          </a:p>
          <a:p>
            <a:pPr lvl="1"/>
            <a:r>
              <a:rPr lang="en-US" dirty="0"/>
              <a:t>Target flare: Large flare, prefer &gt;GOES C5 class, prefer impulsive phase.</a:t>
            </a:r>
          </a:p>
          <a:p>
            <a:r>
              <a:rPr lang="en-US" b="1" dirty="0">
                <a:solidFill>
                  <a:schemeClr val="accent6"/>
                </a:solidFill>
              </a:rPr>
              <a:t>Hi-C Flare</a:t>
            </a:r>
          </a:p>
          <a:p>
            <a:pPr lvl="1"/>
            <a:r>
              <a:rPr lang="en-US" dirty="0"/>
              <a:t>Goal: Investigate continued flare heating in the decay phase</a:t>
            </a:r>
          </a:p>
          <a:p>
            <a:pPr lvl="1"/>
            <a:r>
              <a:rPr lang="en-US" dirty="0"/>
              <a:t>Target flare: Large flare, prefer &gt;GOES C5 class, long-duration flare (&gt;20 min) observed during decay phase</a:t>
            </a:r>
          </a:p>
          <a:p>
            <a:r>
              <a:rPr lang="en-US" b="1" dirty="0">
                <a:solidFill>
                  <a:schemeClr val="accent4"/>
                </a:solidFill>
              </a:rPr>
              <a:t>SNIFS</a:t>
            </a:r>
          </a:p>
          <a:p>
            <a:pPr lvl="1"/>
            <a:r>
              <a:rPr lang="en-US" dirty="0"/>
              <a:t>Explore energetics and dynamics of flaring chromosphere</a:t>
            </a:r>
          </a:p>
          <a:p>
            <a:pPr lvl="1"/>
            <a:r>
              <a:rPr lang="en-US" dirty="0"/>
              <a:t>Delayed to future attempt due to hardware damage</a:t>
            </a:r>
          </a:p>
          <a:p>
            <a:pPr lvl="1"/>
            <a:r>
              <a:rPr lang="en-US" dirty="0"/>
              <a:t>Persistence! SNIFS team worked with FOXSI-4 and Hi-C to plan flare campaign.</a:t>
            </a:r>
          </a:p>
        </p:txBody>
      </p:sp>
    </p:spTree>
    <p:extLst>
      <p:ext uri="{BB962C8B-B14F-4D97-AF65-F5344CB8AC3E}">
        <p14:creationId xmlns:p14="http://schemas.microsoft.com/office/powerpoint/2010/main" val="2417913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8A25-AEA2-F312-7754-BA4B1D8C31FA}"/>
              </a:ext>
            </a:extLst>
          </p:cNvPr>
          <p:cNvSpPr>
            <a:spLocks noGrp="1"/>
          </p:cNvSpPr>
          <p:nvPr>
            <p:ph type="title"/>
          </p:nvPr>
        </p:nvSpPr>
        <p:spPr/>
        <p:txBody>
          <a:bodyPr/>
          <a:lstStyle/>
          <a:p>
            <a:r>
              <a:rPr lang="en-US" dirty="0"/>
              <a:t>NASA’s first solar flare sounding campaign occurred in April 2024.</a:t>
            </a:r>
          </a:p>
        </p:txBody>
      </p:sp>
      <p:sp>
        <p:nvSpPr>
          <p:cNvPr id="3" name="Content Placeholder 2">
            <a:extLst>
              <a:ext uri="{FF2B5EF4-FFF2-40B4-BE49-F238E27FC236}">
                <a16:creationId xmlns:a16="http://schemas.microsoft.com/office/drawing/2014/main" id="{A17A2178-D4CC-BBD5-2C87-B6E5717BECE4}"/>
              </a:ext>
            </a:extLst>
          </p:cNvPr>
          <p:cNvSpPr>
            <a:spLocks noGrp="1"/>
          </p:cNvSpPr>
          <p:nvPr>
            <p:ph idx="1"/>
          </p:nvPr>
        </p:nvSpPr>
        <p:spPr>
          <a:xfrm>
            <a:off x="838200" y="1825625"/>
            <a:ext cx="10934700" cy="4351338"/>
          </a:xfrm>
        </p:spPr>
        <p:txBody>
          <a:bodyPr>
            <a:normAutofit/>
          </a:bodyPr>
          <a:lstStyle/>
          <a:p>
            <a:r>
              <a:rPr lang="en-US" b="1" dirty="0">
                <a:solidFill>
                  <a:schemeClr val="accent4"/>
                </a:solidFill>
              </a:rPr>
              <a:t>First attempt (ever!) to intentionally capture a solar flare</a:t>
            </a:r>
            <a:r>
              <a:rPr lang="en-US" dirty="0"/>
              <a:t> with a sounding rocket observation. (Observation time 5-6 minutes)</a:t>
            </a:r>
          </a:p>
          <a:p>
            <a:r>
              <a:rPr lang="en-US" b="1" dirty="0">
                <a:solidFill>
                  <a:schemeClr val="accent4"/>
                </a:solidFill>
              </a:rPr>
              <a:t>Motivation from Winebarger et al. (2019) white paper</a:t>
            </a:r>
            <a:r>
              <a:rPr lang="en-US" dirty="0"/>
              <a:t>.</a:t>
            </a:r>
          </a:p>
          <a:p>
            <a:r>
              <a:rPr lang="en-US" b="1" dirty="0">
                <a:solidFill>
                  <a:schemeClr val="accent4"/>
                </a:solidFill>
              </a:rPr>
              <a:t>Payloads selected for the campaign in 2020 </a:t>
            </a:r>
            <a:r>
              <a:rPr lang="en-US" dirty="0"/>
              <a:t>(yikes!)</a:t>
            </a:r>
          </a:p>
          <a:p>
            <a:pPr lvl="1"/>
            <a:r>
              <a:rPr lang="en-US" dirty="0"/>
              <a:t>FOXSI-4 and Hi-C </a:t>
            </a:r>
            <a:r>
              <a:rPr lang="en-US" dirty="0">
                <a:sym typeface="Wingdings" pitchFamily="2" charset="2"/>
              </a:rPr>
              <a:t> simultaneous observation</a:t>
            </a:r>
            <a:endParaRPr lang="en-US" dirty="0"/>
          </a:p>
          <a:p>
            <a:pPr lvl="1"/>
            <a:r>
              <a:rPr lang="en-US" dirty="0"/>
              <a:t>SNIFS gets its own flare </a:t>
            </a:r>
            <a:r>
              <a:rPr lang="en-US" dirty="0">
                <a:sym typeface="Wingdings" pitchFamily="2" charset="2"/>
              </a:rPr>
              <a:t> delayed to later attempt</a:t>
            </a:r>
          </a:p>
          <a:p>
            <a:r>
              <a:rPr lang="en-US" b="1" dirty="0">
                <a:solidFill>
                  <a:schemeClr val="accent4"/>
                </a:solidFill>
                <a:sym typeface="Wingdings" pitchFamily="2" charset="2"/>
              </a:rPr>
              <a:t>Launch site: Poker Flat Research Range</a:t>
            </a:r>
            <a:r>
              <a:rPr lang="en-US" dirty="0">
                <a:sym typeface="Wingdings" pitchFamily="2" charset="2"/>
              </a:rPr>
              <a:t> in Alaska</a:t>
            </a:r>
          </a:p>
          <a:p>
            <a:pPr lvl="1"/>
            <a:r>
              <a:rPr lang="en-US" dirty="0">
                <a:sym typeface="Wingdings" pitchFamily="2" charset="2"/>
              </a:rPr>
              <a:t>Chosen for </a:t>
            </a:r>
            <a:r>
              <a:rPr lang="en-US" b="1" dirty="0">
                <a:solidFill>
                  <a:schemeClr val="accent2"/>
                </a:solidFill>
                <a:sym typeface="Wingdings" pitchFamily="2" charset="2"/>
              </a:rPr>
              <a:t>launch time flexibility  critical capability for flare campaign</a:t>
            </a:r>
          </a:p>
          <a:p>
            <a:pPr lvl="1"/>
            <a:r>
              <a:rPr lang="en-US" dirty="0">
                <a:sym typeface="Wingdings" pitchFamily="2" charset="2"/>
              </a:rPr>
              <a:t>First solar launches from this location / first SPARCS usage here / rare daytime launches.</a:t>
            </a:r>
          </a:p>
          <a:p>
            <a:endParaRPr lang="en-US" dirty="0"/>
          </a:p>
        </p:txBody>
      </p:sp>
    </p:spTree>
    <p:extLst>
      <p:ext uri="{BB962C8B-B14F-4D97-AF65-F5344CB8AC3E}">
        <p14:creationId xmlns:p14="http://schemas.microsoft.com/office/powerpoint/2010/main" val="178174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Flare occurrence rates over the past year"/>
          <p:cNvSpPr txBox="1">
            <a:spLocks noGrp="1"/>
          </p:cNvSpPr>
          <p:nvPr>
            <p:ph type="title"/>
          </p:nvPr>
        </p:nvSpPr>
        <p:spPr>
          <a:xfrm>
            <a:off x="412750" y="222250"/>
            <a:ext cx="10985500" cy="716582"/>
          </a:xfrm>
          <a:prstGeom prst="rect">
            <a:avLst/>
          </a:prstGeom>
        </p:spPr>
        <p:txBody>
          <a:bodyPr/>
          <a:lstStyle/>
          <a:p>
            <a:r>
              <a:rPr lang="en-US" dirty="0"/>
              <a:t>Is it feasible to catch a flare with a rocket?</a:t>
            </a:r>
            <a:endParaRPr dirty="0"/>
          </a:p>
        </p:txBody>
      </p:sp>
      <p:grpSp>
        <p:nvGrpSpPr>
          <p:cNvPr id="8" name="Group 7">
            <a:extLst>
              <a:ext uri="{FF2B5EF4-FFF2-40B4-BE49-F238E27FC236}">
                <a16:creationId xmlns:a16="http://schemas.microsoft.com/office/drawing/2014/main" id="{279788AB-49A5-D4F8-7E40-C9FA6BFF4C8E}"/>
              </a:ext>
            </a:extLst>
          </p:cNvPr>
          <p:cNvGrpSpPr/>
          <p:nvPr/>
        </p:nvGrpSpPr>
        <p:grpSpPr>
          <a:xfrm>
            <a:off x="412750" y="1091088"/>
            <a:ext cx="6857770" cy="4158559"/>
            <a:chOff x="5334230" y="955862"/>
            <a:chExt cx="6857770" cy="4158559"/>
          </a:xfrm>
        </p:grpSpPr>
        <p:pic>
          <p:nvPicPr>
            <p:cNvPr id="180" name="Image" descr="Image"/>
            <p:cNvPicPr>
              <a:picLocks noChangeAspect="1"/>
            </p:cNvPicPr>
            <p:nvPr/>
          </p:nvPicPr>
          <p:blipFill>
            <a:blip r:embed="rId3"/>
            <a:stretch>
              <a:fillRect/>
            </a:stretch>
          </p:blipFill>
          <p:spPr>
            <a:xfrm>
              <a:off x="5584066" y="1434557"/>
              <a:ext cx="6180194" cy="3679864"/>
            </a:xfrm>
            <a:prstGeom prst="rect">
              <a:avLst/>
            </a:prstGeom>
            <a:ln w="12700">
              <a:miter lim="400000"/>
            </a:ln>
          </p:spPr>
        </p:pic>
        <p:sp>
          <p:nvSpPr>
            <p:cNvPr id="5" name="TextBox 4">
              <a:extLst>
                <a:ext uri="{FF2B5EF4-FFF2-40B4-BE49-F238E27FC236}">
                  <a16:creationId xmlns:a16="http://schemas.microsoft.com/office/drawing/2014/main" id="{1518E359-8E1B-53C9-02F8-B88BA9078524}"/>
                </a:ext>
              </a:extLst>
            </p:cNvPr>
            <p:cNvSpPr txBox="1"/>
            <p:nvPr/>
          </p:nvSpPr>
          <p:spPr>
            <a:xfrm>
              <a:off x="5334230" y="955862"/>
              <a:ext cx="6857770" cy="461665"/>
            </a:xfrm>
            <a:prstGeom prst="rect">
              <a:avLst/>
            </a:prstGeom>
            <a:noFill/>
          </p:spPr>
          <p:txBody>
            <a:bodyPr wrap="square">
              <a:spAutoFit/>
            </a:bodyPr>
            <a:lstStyle/>
            <a:p>
              <a:r>
                <a:rPr lang="en-US" sz="2400" dirty="0"/>
                <a:t>Flare occurrence rates over year prior to campaign</a:t>
              </a:r>
            </a:p>
          </p:txBody>
        </p:sp>
      </p:grpSp>
      <p:sp>
        <p:nvSpPr>
          <p:cNvPr id="9" name="TextBox 8">
            <a:extLst>
              <a:ext uri="{FF2B5EF4-FFF2-40B4-BE49-F238E27FC236}">
                <a16:creationId xmlns:a16="http://schemas.microsoft.com/office/drawing/2014/main" id="{099FF33F-E849-A089-E3F0-F61F920BD569}"/>
              </a:ext>
            </a:extLst>
          </p:cNvPr>
          <p:cNvSpPr txBox="1"/>
          <p:nvPr/>
        </p:nvSpPr>
        <p:spPr>
          <a:xfrm>
            <a:off x="7000406" y="1731120"/>
            <a:ext cx="4721902" cy="4893647"/>
          </a:xfrm>
          <a:prstGeom prst="rect">
            <a:avLst/>
          </a:prstGeom>
          <a:noFill/>
        </p:spPr>
        <p:txBody>
          <a:bodyPr wrap="square" rtlCol="0">
            <a:spAutoFit/>
          </a:bodyPr>
          <a:lstStyle/>
          <a:p>
            <a:r>
              <a:rPr lang="en-US" sz="2400" dirty="0"/>
              <a:t>Probabilities of success were estimated by simulating many campaigns over the past year with actual flaring activity.</a:t>
            </a:r>
          </a:p>
          <a:p>
            <a:endParaRPr lang="en-US" sz="2400" dirty="0"/>
          </a:p>
          <a:p>
            <a:r>
              <a:rPr lang="en-US" sz="2400" i="1" dirty="0"/>
              <a:t>For a “realistic scenario” (12 days, 3 </a:t>
            </a:r>
            <a:r>
              <a:rPr lang="en-US" sz="2400" i="1" dirty="0" err="1"/>
              <a:t>hrs</a:t>
            </a:r>
            <a:r>
              <a:rPr lang="en-US" sz="2400" i="1" dirty="0"/>
              <a:t>/day), we estimated these probabilities:</a:t>
            </a:r>
          </a:p>
          <a:p>
            <a:endParaRPr lang="en-US" sz="2400" dirty="0"/>
          </a:p>
          <a:p>
            <a:r>
              <a:rPr lang="en-US" sz="2400" dirty="0">
                <a:solidFill>
                  <a:schemeClr val="accent2"/>
                </a:solidFill>
              </a:rPr>
              <a:t>1+ flare &gt;C5:  85%</a:t>
            </a:r>
          </a:p>
          <a:p>
            <a:r>
              <a:rPr lang="en-US" sz="2400" dirty="0">
                <a:solidFill>
                  <a:schemeClr val="accent2"/>
                </a:solidFill>
              </a:rPr>
              <a:t>2+ flares &gt;C5: 67%</a:t>
            </a:r>
          </a:p>
          <a:p>
            <a:r>
              <a:rPr lang="en-US" sz="2400" dirty="0">
                <a:solidFill>
                  <a:schemeClr val="accent4"/>
                </a:solidFill>
              </a:rPr>
              <a:t>1+ flare &gt;M1: 60%</a:t>
            </a:r>
          </a:p>
          <a:p>
            <a:r>
              <a:rPr lang="en-US" sz="2400" dirty="0">
                <a:solidFill>
                  <a:schemeClr val="accent4"/>
                </a:solidFill>
              </a:rPr>
              <a:t>2+ flares &gt;M1: 33%</a:t>
            </a:r>
          </a:p>
        </p:txBody>
      </p:sp>
      <p:sp>
        <p:nvSpPr>
          <p:cNvPr id="12" name="TextBox 11">
            <a:extLst>
              <a:ext uri="{FF2B5EF4-FFF2-40B4-BE49-F238E27FC236}">
                <a16:creationId xmlns:a16="http://schemas.microsoft.com/office/drawing/2014/main" id="{A9604853-8117-CA31-B1FA-F2F0FE9FA0EE}"/>
              </a:ext>
            </a:extLst>
          </p:cNvPr>
          <p:cNvSpPr txBox="1"/>
          <p:nvPr/>
        </p:nvSpPr>
        <p:spPr>
          <a:xfrm>
            <a:off x="780946" y="5535460"/>
            <a:ext cx="531505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a:t>Decent chances</a:t>
            </a:r>
            <a:r>
              <a:rPr lang="en-US" sz="2400" dirty="0"/>
              <a:t>!</a:t>
            </a:r>
          </a:p>
          <a:p>
            <a:r>
              <a:rPr lang="en-US" sz="2400" dirty="0"/>
              <a:t>It strongly depends on solar activity.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Flare occurrence rates over the past year"/>
          <p:cNvSpPr txBox="1">
            <a:spLocks noGrp="1"/>
          </p:cNvSpPr>
          <p:nvPr>
            <p:ph type="title"/>
          </p:nvPr>
        </p:nvSpPr>
        <p:spPr>
          <a:xfrm>
            <a:off x="412750" y="222250"/>
            <a:ext cx="10985500" cy="716582"/>
          </a:xfrm>
          <a:prstGeom prst="rect">
            <a:avLst/>
          </a:prstGeom>
        </p:spPr>
        <p:txBody>
          <a:bodyPr/>
          <a:lstStyle/>
          <a:p>
            <a:r>
              <a:rPr lang="en-US" dirty="0"/>
              <a:t>Is it feasible to catch a flare with a rocket?</a:t>
            </a:r>
            <a:endParaRPr dirty="0"/>
          </a:p>
        </p:txBody>
      </p:sp>
      <p:sp>
        <p:nvSpPr>
          <p:cNvPr id="9" name="TextBox 8">
            <a:extLst>
              <a:ext uri="{FF2B5EF4-FFF2-40B4-BE49-F238E27FC236}">
                <a16:creationId xmlns:a16="http://schemas.microsoft.com/office/drawing/2014/main" id="{099FF33F-E849-A089-E3F0-F61F920BD569}"/>
              </a:ext>
            </a:extLst>
          </p:cNvPr>
          <p:cNvSpPr txBox="1"/>
          <p:nvPr/>
        </p:nvSpPr>
        <p:spPr>
          <a:xfrm>
            <a:off x="529026" y="1097574"/>
            <a:ext cx="11133946" cy="1569660"/>
          </a:xfrm>
          <a:prstGeom prst="rect">
            <a:avLst/>
          </a:prstGeom>
          <a:noFill/>
        </p:spPr>
        <p:txBody>
          <a:bodyPr wrap="square" rtlCol="0">
            <a:spAutoFit/>
          </a:bodyPr>
          <a:lstStyle/>
          <a:p>
            <a:r>
              <a:rPr lang="en-US" sz="2400" dirty="0"/>
              <a:t>Probability of success goes down as the years go by.  Next 2-3 years are only possibility for another flare campaign until mid 2030s.  As time goes on past 2025 it becomes more likely that campaigns will need to be extended or will not be successful.</a:t>
            </a:r>
            <a:endParaRPr lang="en-US" sz="2400" dirty="0">
              <a:solidFill>
                <a:schemeClr val="accent4"/>
              </a:solidFill>
            </a:endParaRPr>
          </a:p>
        </p:txBody>
      </p:sp>
      <p:pic>
        <p:nvPicPr>
          <p:cNvPr id="3" name="Picture 2" descr="A graph showing the solar cycle&#10;&#10;Description automatically generated">
            <a:extLst>
              <a:ext uri="{FF2B5EF4-FFF2-40B4-BE49-F238E27FC236}">
                <a16:creationId xmlns:a16="http://schemas.microsoft.com/office/drawing/2014/main" id="{090959F9-BE49-20D2-B7C5-F993010A3E6F}"/>
              </a:ext>
            </a:extLst>
          </p:cNvPr>
          <p:cNvPicPr>
            <a:picLocks noChangeAspect="1"/>
          </p:cNvPicPr>
          <p:nvPr/>
        </p:nvPicPr>
        <p:blipFill>
          <a:blip r:embed="rId3"/>
          <a:stretch>
            <a:fillRect/>
          </a:stretch>
        </p:blipFill>
        <p:spPr>
          <a:xfrm>
            <a:off x="186265" y="2825977"/>
            <a:ext cx="11819469" cy="4032023"/>
          </a:xfrm>
          <a:prstGeom prst="rect">
            <a:avLst/>
          </a:prstGeom>
        </p:spPr>
      </p:pic>
    </p:spTree>
    <p:extLst>
      <p:ext uri="{BB962C8B-B14F-4D97-AF65-F5344CB8AC3E}">
        <p14:creationId xmlns:p14="http://schemas.microsoft.com/office/powerpoint/2010/main" val="26101649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98C9-EE0E-F4ED-4D83-ED8F8999B855}"/>
              </a:ext>
            </a:extLst>
          </p:cNvPr>
          <p:cNvSpPr>
            <a:spLocks noGrp="1"/>
          </p:cNvSpPr>
          <p:nvPr>
            <p:ph type="title"/>
          </p:nvPr>
        </p:nvSpPr>
        <p:spPr/>
        <p:txBody>
          <a:bodyPr/>
          <a:lstStyle/>
          <a:p>
            <a:r>
              <a:rPr lang="en-US" dirty="0"/>
              <a:t>Even near solar maximum, the Sun can make you wait for it!</a:t>
            </a:r>
          </a:p>
        </p:txBody>
      </p:sp>
      <p:pic>
        <p:nvPicPr>
          <p:cNvPr id="5" name="Content Placeholder 4" descr="A graph of a solar flare&#10;&#10;Description automatically generated">
            <a:extLst>
              <a:ext uri="{FF2B5EF4-FFF2-40B4-BE49-F238E27FC236}">
                <a16:creationId xmlns:a16="http://schemas.microsoft.com/office/drawing/2014/main" id="{2F90A5AB-3D2C-12FB-8428-D59CDF6F6346}"/>
              </a:ext>
            </a:extLst>
          </p:cNvPr>
          <p:cNvPicPr>
            <a:picLocks noGrp="1" noChangeAspect="1"/>
          </p:cNvPicPr>
          <p:nvPr>
            <p:ph sz="half" idx="1"/>
          </p:nvPr>
        </p:nvPicPr>
        <p:blipFill>
          <a:blip r:embed="rId3"/>
          <a:stretch>
            <a:fillRect/>
          </a:stretch>
        </p:blipFill>
        <p:spPr>
          <a:xfrm>
            <a:off x="5742139" y="1655673"/>
            <a:ext cx="6299360" cy="3546654"/>
          </a:xfrm>
        </p:spPr>
      </p:pic>
      <p:sp>
        <p:nvSpPr>
          <p:cNvPr id="6" name="Content Placeholder 5">
            <a:extLst>
              <a:ext uri="{FF2B5EF4-FFF2-40B4-BE49-F238E27FC236}">
                <a16:creationId xmlns:a16="http://schemas.microsoft.com/office/drawing/2014/main" id="{3A5F07CF-4FB8-E56D-BF22-008ABC599161}"/>
              </a:ext>
            </a:extLst>
          </p:cNvPr>
          <p:cNvSpPr>
            <a:spLocks noGrp="1"/>
          </p:cNvSpPr>
          <p:nvPr>
            <p:ph sz="half" idx="2"/>
          </p:nvPr>
        </p:nvSpPr>
        <p:spPr>
          <a:xfrm>
            <a:off x="560539" y="1913307"/>
            <a:ext cx="5181600" cy="4579568"/>
          </a:xfrm>
        </p:spPr>
        <p:txBody>
          <a:bodyPr>
            <a:normAutofit fontScale="92500" lnSpcReduction="10000"/>
          </a:bodyPr>
          <a:lstStyle/>
          <a:p>
            <a:r>
              <a:rPr lang="en-US" dirty="0"/>
              <a:t>4 hour launch window each day: 11:53 to 15:53 local time</a:t>
            </a:r>
          </a:p>
          <a:p>
            <a:endParaRPr lang="en-US" dirty="0"/>
          </a:p>
          <a:p>
            <a:r>
              <a:rPr lang="en-US" dirty="0"/>
              <a:t>Countdown clock was held at T-3 minutes for entirety of each 4-hour window.</a:t>
            </a:r>
          </a:p>
          <a:p>
            <a:pPr marL="0" indent="0">
              <a:buNone/>
            </a:pPr>
            <a:endParaRPr lang="en-US" dirty="0"/>
          </a:p>
          <a:p>
            <a:r>
              <a:rPr lang="en-US" dirty="0"/>
              <a:t>Original plan was for a 14-day campaign including 2 days off, but circumstances limited us to 9+1 attempts.  (We launched on 8</a:t>
            </a:r>
            <a:r>
              <a:rPr lang="en-US" baseline="30000" dirty="0"/>
              <a:t>th</a:t>
            </a:r>
            <a:r>
              <a:rPr lang="en-US" dirty="0"/>
              <a:t> attempt.)</a:t>
            </a:r>
          </a:p>
        </p:txBody>
      </p:sp>
      <p:sp>
        <p:nvSpPr>
          <p:cNvPr id="7" name="TextBox 6">
            <a:extLst>
              <a:ext uri="{FF2B5EF4-FFF2-40B4-BE49-F238E27FC236}">
                <a16:creationId xmlns:a16="http://schemas.microsoft.com/office/drawing/2014/main" id="{D816A5CD-423E-DD7C-ED91-44E7D6E2D65F}"/>
              </a:ext>
            </a:extLst>
          </p:cNvPr>
          <p:cNvSpPr txBox="1"/>
          <p:nvPr/>
        </p:nvSpPr>
        <p:spPr>
          <a:xfrm>
            <a:off x="6341423" y="5320145"/>
            <a:ext cx="3099460" cy="923330"/>
          </a:xfrm>
          <a:prstGeom prst="rect">
            <a:avLst/>
          </a:prstGeom>
          <a:noFill/>
        </p:spPr>
        <p:txBody>
          <a:bodyPr wrap="square" rtlCol="0">
            <a:spAutoFit/>
          </a:bodyPr>
          <a:lstStyle/>
          <a:p>
            <a:r>
              <a:rPr lang="en-US" dirty="0">
                <a:solidFill>
                  <a:srgbClr val="0432FF"/>
                </a:solidFill>
              </a:rPr>
              <a:t>Blue windows were carried out with no lucrative flares within the window.</a:t>
            </a:r>
          </a:p>
        </p:txBody>
      </p:sp>
      <p:sp>
        <p:nvSpPr>
          <p:cNvPr id="8" name="TextBox 7">
            <a:extLst>
              <a:ext uri="{FF2B5EF4-FFF2-40B4-BE49-F238E27FC236}">
                <a16:creationId xmlns:a16="http://schemas.microsoft.com/office/drawing/2014/main" id="{3BFB6C4B-0CE4-9C60-2C8B-B1060B8378A7}"/>
              </a:ext>
            </a:extLst>
          </p:cNvPr>
          <p:cNvSpPr txBox="1"/>
          <p:nvPr/>
        </p:nvSpPr>
        <p:spPr>
          <a:xfrm>
            <a:off x="9951442" y="5320145"/>
            <a:ext cx="1546014" cy="923330"/>
          </a:xfrm>
          <a:prstGeom prst="rect">
            <a:avLst/>
          </a:prstGeom>
          <a:noFill/>
        </p:spPr>
        <p:txBody>
          <a:bodyPr wrap="square" rtlCol="0">
            <a:spAutoFit/>
          </a:bodyPr>
          <a:lstStyle/>
          <a:p>
            <a:r>
              <a:rPr lang="en-US" dirty="0">
                <a:solidFill>
                  <a:srgbClr val="FF0000"/>
                </a:solidFill>
              </a:rPr>
              <a:t>April 17: </a:t>
            </a:r>
          </a:p>
          <a:p>
            <a:r>
              <a:rPr lang="en-US" dirty="0">
                <a:solidFill>
                  <a:srgbClr val="FF0000"/>
                </a:solidFill>
              </a:rPr>
              <a:t>We launched on this flare!</a:t>
            </a:r>
          </a:p>
        </p:txBody>
      </p:sp>
      <p:cxnSp>
        <p:nvCxnSpPr>
          <p:cNvPr id="10" name="Straight Arrow Connector 9">
            <a:extLst>
              <a:ext uri="{FF2B5EF4-FFF2-40B4-BE49-F238E27FC236}">
                <a16:creationId xmlns:a16="http://schemas.microsoft.com/office/drawing/2014/main" id="{A7B5BDCF-4588-8355-EA60-08A9646F620E}"/>
              </a:ext>
            </a:extLst>
          </p:cNvPr>
          <p:cNvCxnSpPr>
            <a:cxnSpLocks/>
          </p:cNvCxnSpPr>
          <p:nvPr/>
        </p:nvCxnSpPr>
        <p:spPr>
          <a:xfrm flipV="1">
            <a:off x="10557164" y="4239491"/>
            <a:ext cx="0" cy="11875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F05A111-E565-6545-DF54-4B8C8120283E}"/>
              </a:ext>
            </a:extLst>
          </p:cNvPr>
          <p:cNvSpPr txBox="1"/>
          <p:nvPr/>
        </p:nvSpPr>
        <p:spPr>
          <a:xfrm>
            <a:off x="6449863" y="2293495"/>
            <a:ext cx="494676" cy="307777"/>
          </a:xfrm>
          <a:prstGeom prst="rect">
            <a:avLst/>
          </a:prstGeom>
          <a:noFill/>
        </p:spPr>
        <p:txBody>
          <a:bodyPr wrap="square" rtlCol="0">
            <a:spAutoFit/>
          </a:bodyPr>
          <a:lstStyle/>
          <a:p>
            <a:r>
              <a:rPr lang="en-US" sz="1400" dirty="0">
                <a:solidFill>
                  <a:schemeClr val="accent2"/>
                </a:solidFill>
              </a:rPr>
              <a:t>C5</a:t>
            </a:r>
          </a:p>
        </p:txBody>
      </p:sp>
      <p:sp>
        <p:nvSpPr>
          <p:cNvPr id="13" name="TextBox 12">
            <a:extLst>
              <a:ext uri="{FF2B5EF4-FFF2-40B4-BE49-F238E27FC236}">
                <a16:creationId xmlns:a16="http://schemas.microsoft.com/office/drawing/2014/main" id="{590A5338-D175-8A82-ED86-B9D6780BBA59}"/>
              </a:ext>
            </a:extLst>
          </p:cNvPr>
          <p:cNvSpPr txBox="1"/>
          <p:nvPr/>
        </p:nvSpPr>
        <p:spPr>
          <a:xfrm>
            <a:off x="6449863" y="3891820"/>
            <a:ext cx="494676" cy="307777"/>
          </a:xfrm>
          <a:prstGeom prst="rect">
            <a:avLst/>
          </a:prstGeom>
          <a:noFill/>
        </p:spPr>
        <p:txBody>
          <a:bodyPr wrap="square" rtlCol="0">
            <a:spAutoFit/>
          </a:bodyPr>
          <a:lstStyle/>
          <a:p>
            <a:r>
              <a:rPr lang="en-US" sz="1400" dirty="0">
                <a:solidFill>
                  <a:schemeClr val="accent2"/>
                </a:solidFill>
              </a:rPr>
              <a:t>C5</a:t>
            </a:r>
          </a:p>
        </p:txBody>
      </p:sp>
    </p:spTree>
    <p:extLst>
      <p:ext uri="{BB962C8B-B14F-4D97-AF65-F5344CB8AC3E}">
        <p14:creationId xmlns:p14="http://schemas.microsoft.com/office/powerpoint/2010/main" val="275240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F4127-6ECA-2615-EBE9-6B6752E88DAF}"/>
              </a:ext>
            </a:extLst>
          </p:cNvPr>
          <p:cNvSpPr>
            <a:spLocks noGrp="1"/>
          </p:cNvSpPr>
          <p:nvPr>
            <p:ph type="title"/>
          </p:nvPr>
        </p:nvSpPr>
        <p:spPr>
          <a:xfrm>
            <a:off x="838200" y="112784"/>
            <a:ext cx="10515600" cy="1325563"/>
          </a:xfrm>
        </p:spPr>
        <p:txBody>
          <a:bodyPr/>
          <a:lstStyle/>
          <a:p>
            <a:r>
              <a:rPr lang="en-US" dirty="0"/>
              <a:t>An army of flare monitoring tools was built for the occasion!</a:t>
            </a:r>
          </a:p>
        </p:txBody>
      </p:sp>
      <p:pic>
        <p:nvPicPr>
          <p:cNvPr id="5" name="Content Placeholder 4">
            <a:extLst>
              <a:ext uri="{FF2B5EF4-FFF2-40B4-BE49-F238E27FC236}">
                <a16:creationId xmlns:a16="http://schemas.microsoft.com/office/drawing/2014/main" id="{9646A8C8-0F02-C3CE-A426-AF4D07E997EA}"/>
              </a:ext>
            </a:extLst>
          </p:cNvPr>
          <p:cNvPicPr>
            <a:picLocks noGrp="1" noChangeAspect="1"/>
          </p:cNvPicPr>
          <p:nvPr>
            <p:ph idx="1"/>
          </p:nvPr>
        </p:nvPicPr>
        <p:blipFill>
          <a:blip r:embed="rId3"/>
          <a:srcRect/>
          <a:stretch/>
        </p:blipFill>
        <p:spPr>
          <a:xfrm>
            <a:off x="2481124" y="1690688"/>
            <a:ext cx="6750558" cy="5062919"/>
          </a:xfrm>
        </p:spPr>
      </p:pic>
      <p:grpSp>
        <p:nvGrpSpPr>
          <p:cNvPr id="32" name="Group 31">
            <a:extLst>
              <a:ext uri="{FF2B5EF4-FFF2-40B4-BE49-F238E27FC236}">
                <a16:creationId xmlns:a16="http://schemas.microsoft.com/office/drawing/2014/main" id="{D74FAA7C-A393-AA62-0963-4155D5976BB5}"/>
              </a:ext>
            </a:extLst>
          </p:cNvPr>
          <p:cNvGrpSpPr/>
          <p:nvPr/>
        </p:nvGrpSpPr>
        <p:grpSpPr>
          <a:xfrm>
            <a:off x="7552706" y="1350988"/>
            <a:ext cx="3321900" cy="923330"/>
            <a:chOff x="7552706" y="1350988"/>
            <a:chExt cx="3321900" cy="923330"/>
          </a:xfrm>
        </p:grpSpPr>
        <p:sp>
          <p:nvSpPr>
            <p:cNvPr id="6" name="TextBox 5">
              <a:extLst>
                <a:ext uri="{FF2B5EF4-FFF2-40B4-BE49-F238E27FC236}">
                  <a16:creationId xmlns:a16="http://schemas.microsoft.com/office/drawing/2014/main" id="{307000C3-F309-B919-DC19-580A463DD969}"/>
                </a:ext>
              </a:extLst>
            </p:cNvPr>
            <p:cNvSpPr txBox="1"/>
            <p:nvPr/>
          </p:nvSpPr>
          <p:spPr>
            <a:xfrm>
              <a:off x="8432031" y="1350988"/>
              <a:ext cx="2442575" cy="923330"/>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GOES/XRS </a:t>
              </a:r>
              <a:r>
                <a:rPr lang="en-US" dirty="0" err="1"/>
                <a:t>lightcurves</a:t>
              </a:r>
              <a:r>
                <a:rPr lang="en-US" dirty="0"/>
                <a:t>, temperature, emission measure</a:t>
              </a:r>
            </a:p>
          </p:txBody>
        </p:sp>
        <p:cxnSp>
          <p:nvCxnSpPr>
            <p:cNvPr id="12" name="Straight Arrow Connector 11">
              <a:extLst>
                <a:ext uri="{FF2B5EF4-FFF2-40B4-BE49-F238E27FC236}">
                  <a16:creationId xmlns:a16="http://schemas.microsoft.com/office/drawing/2014/main" id="{90FE307D-9A4A-7C01-5865-CB301BE17D77}"/>
                </a:ext>
              </a:extLst>
            </p:cNvPr>
            <p:cNvCxnSpPr>
              <a:cxnSpLocks/>
              <a:stCxn id="6" idx="1"/>
            </p:cNvCxnSpPr>
            <p:nvPr/>
          </p:nvCxnSpPr>
          <p:spPr>
            <a:xfrm flipH="1">
              <a:off x="7552706" y="1812653"/>
              <a:ext cx="879325" cy="182402"/>
            </a:xfrm>
            <a:prstGeom prst="straightConnector1">
              <a:avLst/>
            </a:prstGeom>
            <a:ln w="4445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78D8FA23-965B-C46E-91A1-7E431DC02C05}"/>
              </a:ext>
            </a:extLst>
          </p:cNvPr>
          <p:cNvGrpSpPr/>
          <p:nvPr/>
        </p:nvGrpSpPr>
        <p:grpSpPr>
          <a:xfrm>
            <a:off x="7764905" y="4290001"/>
            <a:ext cx="3536630" cy="1002545"/>
            <a:chOff x="7764905" y="4290001"/>
            <a:chExt cx="3536630" cy="1002545"/>
          </a:xfrm>
        </p:grpSpPr>
        <p:sp>
          <p:nvSpPr>
            <p:cNvPr id="9" name="TextBox 8">
              <a:extLst>
                <a:ext uri="{FF2B5EF4-FFF2-40B4-BE49-F238E27FC236}">
                  <a16:creationId xmlns:a16="http://schemas.microsoft.com/office/drawing/2014/main" id="{9FD03F6A-0028-FA7B-ED2F-1D032070C165}"/>
                </a:ext>
              </a:extLst>
            </p:cNvPr>
            <p:cNvSpPr txBox="1"/>
            <p:nvPr/>
          </p:nvSpPr>
          <p:spPr>
            <a:xfrm>
              <a:off x="9055828" y="4290001"/>
              <a:ext cx="2245707" cy="646331"/>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GOES/XRS and EVE/ESP derivatives </a:t>
              </a:r>
            </a:p>
          </p:txBody>
        </p:sp>
        <p:cxnSp>
          <p:nvCxnSpPr>
            <p:cNvPr id="13" name="Straight Arrow Connector 12">
              <a:extLst>
                <a:ext uri="{FF2B5EF4-FFF2-40B4-BE49-F238E27FC236}">
                  <a16:creationId xmlns:a16="http://schemas.microsoft.com/office/drawing/2014/main" id="{FF81F269-7BF5-F54E-418B-79B02D9EBDEE}"/>
                </a:ext>
              </a:extLst>
            </p:cNvPr>
            <p:cNvCxnSpPr>
              <a:cxnSpLocks/>
              <a:stCxn id="9" idx="1"/>
            </p:cNvCxnSpPr>
            <p:nvPr/>
          </p:nvCxnSpPr>
          <p:spPr>
            <a:xfrm flipH="1">
              <a:off x="7764905" y="4613167"/>
              <a:ext cx="1290923" cy="679379"/>
            </a:xfrm>
            <a:prstGeom prst="straightConnector1">
              <a:avLst/>
            </a:prstGeom>
            <a:ln w="4445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D92B9E77-B032-E7A7-E830-F11D1F85323C}"/>
              </a:ext>
            </a:extLst>
          </p:cNvPr>
          <p:cNvGrpSpPr/>
          <p:nvPr/>
        </p:nvGrpSpPr>
        <p:grpSpPr>
          <a:xfrm>
            <a:off x="6863387" y="5292546"/>
            <a:ext cx="3696054" cy="963771"/>
            <a:chOff x="6863387" y="5292546"/>
            <a:chExt cx="3696054" cy="963771"/>
          </a:xfrm>
        </p:grpSpPr>
        <p:sp>
          <p:nvSpPr>
            <p:cNvPr id="10" name="TextBox 9">
              <a:extLst>
                <a:ext uri="{FF2B5EF4-FFF2-40B4-BE49-F238E27FC236}">
                  <a16:creationId xmlns:a16="http://schemas.microsoft.com/office/drawing/2014/main" id="{A2CE1494-6F24-8EC5-BBB5-B6B10C7A042F}"/>
                </a:ext>
              </a:extLst>
            </p:cNvPr>
            <p:cNvSpPr txBox="1"/>
            <p:nvPr/>
          </p:nvSpPr>
          <p:spPr>
            <a:xfrm>
              <a:off x="8116866" y="5292546"/>
              <a:ext cx="2442575" cy="923330"/>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EVE/ESP </a:t>
              </a:r>
              <a:r>
                <a:rPr lang="en-US" dirty="0" err="1"/>
                <a:t>lightcurves</a:t>
              </a:r>
              <a:r>
                <a:rPr lang="en-US" dirty="0"/>
                <a:t>, GOES proxy, and time extrapolation</a:t>
              </a:r>
            </a:p>
          </p:txBody>
        </p:sp>
        <p:cxnSp>
          <p:nvCxnSpPr>
            <p:cNvPr id="16" name="Straight Arrow Connector 15">
              <a:extLst>
                <a:ext uri="{FF2B5EF4-FFF2-40B4-BE49-F238E27FC236}">
                  <a16:creationId xmlns:a16="http://schemas.microsoft.com/office/drawing/2014/main" id="{18771036-D7F1-B109-5586-6CB64B5DB00F}"/>
                </a:ext>
              </a:extLst>
            </p:cNvPr>
            <p:cNvCxnSpPr>
              <a:cxnSpLocks/>
              <a:stCxn id="10" idx="1"/>
            </p:cNvCxnSpPr>
            <p:nvPr/>
          </p:nvCxnSpPr>
          <p:spPr>
            <a:xfrm flipH="1">
              <a:off x="6863387" y="5754211"/>
              <a:ext cx="1253479" cy="502106"/>
            </a:xfrm>
            <a:prstGeom prst="straightConnector1">
              <a:avLst/>
            </a:prstGeom>
            <a:ln w="4445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67FC2AB4-4782-63D9-0E50-2344E9A9D8B7}"/>
              </a:ext>
            </a:extLst>
          </p:cNvPr>
          <p:cNvGrpSpPr/>
          <p:nvPr/>
        </p:nvGrpSpPr>
        <p:grpSpPr>
          <a:xfrm>
            <a:off x="838200" y="2196206"/>
            <a:ext cx="4921332" cy="1105134"/>
            <a:chOff x="838200" y="2196206"/>
            <a:chExt cx="4921332" cy="1105134"/>
          </a:xfrm>
        </p:grpSpPr>
        <p:sp>
          <p:nvSpPr>
            <p:cNvPr id="7" name="TextBox 6">
              <a:extLst>
                <a:ext uri="{FF2B5EF4-FFF2-40B4-BE49-F238E27FC236}">
                  <a16:creationId xmlns:a16="http://schemas.microsoft.com/office/drawing/2014/main" id="{3CD50904-69EF-99A4-96E7-75AE5874BA2C}"/>
                </a:ext>
              </a:extLst>
            </p:cNvPr>
            <p:cNvSpPr txBox="1"/>
            <p:nvPr/>
          </p:nvSpPr>
          <p:spPr>
            <a:xfrm>
              <a:off x="838200" y="2196206"/>
              <a:ext cx="2442575" cy="92333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Trigger conditions, whether they’ve been met, and status</a:t>
              </a:r>
            </a:p>
          </p:txBody>
        </p:sp>
        <p:cxnSp>
          <p:nvCxnSpPr>
            <p:cNvPr id="18" name="Straight Arrow Connector 17">
              <a:extLst>
                <a:ext uri="{FF2B5EF4-FFF2-40B4-BE49-F238E27FC236}">
                  <a16:creationId xmlns:a16="http://schemas.microsoft.com/office/drawing/2014/main" id="{BE41BAA0-16A5-2B48-D5C9-013A8312E279}"/>
                </a:ext>
              </a:extLst>
            </p:cNvPr>
            <p:cNvCxnSpPr>
              <a:cxnSpLocks/>
              <a:stCxn id="7" idx="3"/>
            </p:cNvCxnSpPr>
            <p:nvPr/>
          </p:nvCxnSpPr>
          <p:spPr>
            <a:xfrm>
              <a:off x="3280775" y="2657871"/>
              <a:ext cx="2478757" cy="643469"/>
            </a:xfrm>
            <a:prstGeom prst="straightConnector1">
              <a:avLst/>
            </a:prstGeom>
            <a:ln w="44450">
              <a:solidFill>
                <a:schemeClr val="tx2"/>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6774E654-A2BD-C4F7-077C-92420BD5D746}"/>
              </a:ext>
            </a:extLst>
          </p:cNvPr>
          <p:cNvGrpSpPr/>
          <p:nvPr/>
        </p:nvGrpSpPr>
        <p:grpSpPr>
          <a:xfrm>
            <a:off x="329210" y="3429000"/>
            <a:ext cx="3508272" cy="1272715"/>
            <a:chOff x="411271" y="3858199"/>
            <a:chExt cx="3508272" cy="1272715"/>
          </a:xfrm>
        </p:grpSpPr>
        <p:sp>
          <p:nvSpPr>
            <p:cNvPr id="8" name="TextBox 7">
              <a:extLst>
                <a:ext uri="{FF2B5EF4-FFF2-40B4-BE49-F238E27FC236}">
                  <a16:creationId xmlns:a16="http://schemas.microsoft.com/office/drawing/2014/main" id="{E0867E74-2691-9258-423B-8AC7E5D59756}"/>
                </a:ext>
              </a:extLst>
            </p:cNvPr>
            <p:cNvSpPr txBox="1"/>
            <p:nvPr/>
          </p:nvSpPr>
          <p:spPr>
            <a:xfrm>
              <a:off x="411271" y="3858199"/>
              <a:ext cx="2442575" cy="1200329"/>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AIA emission measure maps for flare location – WAFFLES system built by WKU</a:t>
              </a:r>
            </a:p>
          </p:txBody>
        </p:sp>
        <p:cxnSp>
          <p:nvCxnSpPr>
            <p:cNvPr id="23" name="Straight Arrow Connector 22">
              <a:extLst>
                <a:ext uri="{FF2B5EF4-FFF2-40B4-BE49-F238E27FC236}">
                  <a16:creationId xmlns:a16="http://schemas.microsoft.com/office/drawing/2014/main" id="{97284282-87C8-E4DF-17DE-45C725DFA370}"/>
                </a:ext>
              </a:extLst>
            </p:cNvPr>
            <p:cNvCxnSpPr>
              <a:cxnSpLocks/>
              <a:stCxn id="8" idx="3"/>
            </p:cNvCxnSpPr>
            <p:nvPr/>
          </p:nvCxnSpPr>
          <p:spPr>
            <a:xfrm>
              <a:off x="2853846" y="4458364"/>
              <a:ext cx="1065697" cy="672550"/>
            </a:xfrm>
            <a:prstGeom prst="straightConnector1">
              <a:avLst/>
            </a:prstGeom>
            <a:ln w="444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0FBAC8C8-2A69-152C-C140-E0E8689AF40F}"/>
              </a:ext>
            </a:extLst>
          </p:cNvPr>
          <p:cNvGrpSpPr/>
          <p:nvPr/>
        </p:nvGrpSpPr>
        <p:grpSpPr>
          <a:xfrm>
            <a:off x="7552706" y="2907967"/>
            <a:ext cx="3321900" cy="1793748"/>
            <a:chOff x="7979635" y="4290001"/>
            <a:chExt cx="3321900" cy="1793748"/>
          </a:xfrm>
        </p:grpSpPr>
        <p:sp>
          <p:nvSpPr>
            <p:cNvPr id="38" name="TextBox 37">
              <a:extLst>
                <a:ext uri="{FF2B5EF4-FFF2-40B4-BE49-F238E27FC236}">
                  <a16:creationId xmlns:a16="http://schemas.microsoft.com/office/drawing/2014/main" id="{48C57C74-C11B-F144-737D-BDE3DF440DAA}"/>
                </a:ext>
              </a:extLst>
            </p:cNvPr>
            <p:cNvSpPr txBox="1"/>
            <p:nvPr/>
          </p:nvSpPr>
          <p:spPr>
            <a:xfrm>
              <a:off x="9055828" y="4290001"/>
              <a:ext cx="2245707" cy="646331"/>
            </a:xfrm>
            <a:prstGeom prst="rect">
              <a:avLst/>
            </a:prstGeom>
            <a:ln w="38100">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EOVSA </a:t>
              </a:r>
              <a:r>
                <a:rPr lang="en-US" dirty="0" err="1"/>
                <a:t>realtime</a:t>
              </a:r>
              <a:r>
                <a:rPr lang="en-US" dirty="0"/>
                <a:t> </a:t>
              </a:r>
              <a:r>
                <a:rPr lang="en-US" dirty="0" err="1"/>
                <a:t>lightcurves</a:t>
              </a:r>
              <a:endParaRPr lang="en-US" dirty="0"/>
            </a:p>
          </p:txBody>
        </p:sp>
        <p:cxnSp>
          <p:nvCxnSpPr>
            <p:cNvPr id="39" name="Straight Arrow Connector 38">
              <a:extLst>
                <a:ext uri="{FF2B5EF4-FFF2-40B4-BE49-F238E27FC236}">
                  <a16:creationId xmlns:a16="http://schemas.microsoft.com/office/drawing/2014/main" id="{17A4A74E-BA99-A878-E950-35DB69E0E669}"/>
                </a:ext>
              </a:extLst>
            </p:cNvPr>
            <p:cNvCxnSpPr>
              <a:cxnSpLocks/>
              <a:stCxn id="38" idx="1"/>
            </p:cNvCxnSpPr>
            <p:nvPr/>
          </p:nvCxnSpPr>
          <p:spPr>
            <a:xfrm flipH="1">
              <a:off x="7979635" y="4613167"/>
              <a:ext cx="1076193" cy="1470582"/>
            </a:xfrm>
            <a:prstGeom prst="straightConnector1">
              <a:avLst/>
            </a:prstGeom>
            <a:ln w="4445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43" name="TextBox 42">
            <a:extLst>
              <a:ext uri="{FF2B5EF4-FFF2-40B4-BE49-F238E27FC236}">
                <a16:creationId xmlns:a16="http://schemas.microsoft.com/office/drawing/2014/main" id="{1436FE7F-EE7F-3ADA-2692-E1F9716D07D3}"/>
              </a:ext>
            </a:extLst>
          </p:cNvPr>
          <p:cNvSpPr txBox="1"/>
          <p:nvPr/>
        </p:nvSpPr>
        <p:spPr>
          <a:xfrm>
            <a:off x="73129" y="5075012"/>
            <a:ext cx="2698656" cy="1200329"/>
          </a:xfrm>
          <a:prstGeom prst="rect">
            <a:avLst/>
          </a:prstGeom>
          <a:ln w="38100">
            <a:solidFill>
              <a:srgbClr val="00FA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a:t>Not pictured</a:t>
            </a:r>
            <a:r>
              <a:rPr lang="en-US" dirty="0"/>
              <a:t>: Real-time prediction of remaining flare duration </a:t>
            </a:r>
            <a:r>
              <a:rPr lang="en-US" dirty="0" err="1"/>
              <a:t>à</a:t>
            </a:r>
            <a:r>
              <a:rPr lang="en-US" dirty="0"/>
              <a:t> la </a:t>
            </a:r>
            <a:r>
              <a:rPr lang="en-US" dirty="0" err="1"/>
              <a:t>Reep</a:t>
            </a:r>
            <a:r>
              <a:rPr lang="en-US" dirty="0"/>
              <a:t> &amp; Barnes (2021)</a:t>
            </a:r>
          </a:p>
        </p:txBody>
      </p:sp>
      <p:sp>
        <p:nvSpPr>
          <p:cNvPr id="44" name="TextBox 43">
            <a:extLst>
              <a:ext uri="{FF2B5EF4-FFF2-40B4-BE49-F238E27FC236}">
                <a16:creationId xmlns:a16="http://schemas.microsoft.com/office/drawing/2014/main" id="{3D84D398-0D11-0045-CCCD-C4A88BD20C8A}"/>
              </a:ext>
            </a:extLst>
          </p:cNvPr>
          <p:cNvSpPr txBox="1"/>
          <p:nvPr/>
        </p:nvSpPr>
        <p:spPr>
          <a:xfrm>
            <a:off x="4835674" y="823218"/>
            <a:ext cx="7036535" cy="523220"/>
          </a:xfrm>
          <a:prstGeom prst="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n-US" sz="2800" b="1" dirty="0"/>
              <a:t>E</a:t>
            </a:r>
            <a:r>
              <a:rPr lang="en-US" sz="2800" dirty="0"/>
              <a:t>arly </a:t>
            </a:r>
            <a:r>
              <a:rPr lang="en-US" sz="2800" b="1" dirty="0"/>
              <a:t>L</a:t>
            </a:r>
            <a:r>
              <a:rPr lang="en-US" sz="2800" dirty="0"/>
              <a:t>arge </a:t>
            </a:r>
            <a:r>
              <a:rPr lang="en-US" sz="2800" b="1" dirty="0"/>
              <a:t>S</a:t>
            </a:r>
            <a:r>
              <a:rPr lang="en-US" sz="2800" dirty="0"/>
              <a:t>olar flare </a:t>
            </a:r>
            <a:r>
              <a:rPr lang="en-US" sz="2800" b="1" dirty="0"/>
              <a:t>A</a:t>
            </a:r>
            <a:r>
              <a:rPr lang="en-US" sz="2800" dirty="0"/>
              <a:t>lert system: “</a:t>
            </a:r>
            <a:r>
              <a:rPr lang="en-US" sz="2800" b="1" dirty="0"/>
              <a:t>ELSA”</a:t>
            </a:r>
          </a:p>
        </p:txBody>
      </p:sp>
      <p:sp>
        <p:nvSpPr>
          <p:cNvPr id="45" name="TextBox 44">
            <a:extLst>
              <a:ext uri="{FF2B5EF4-FFF2-40B4-BE49-F238E27FC236}">
                <a16:creationId xmlns:a16="http://schemas.microsoft.com/office/drawing/2014/main" id="{25ED305A-5A79-A9A0-396C-0BC3195DF9AE}"/>
              </a:ext>
            </a:extLst>
          </p:cNvPr>
          <p:cNvSpPr txBox="1"/>
          <p:nvPr/>
        </p:nvSpPr>
        <p:spPr>
          <a:xfrm>
            <a:off x="10303360" y="3752270"/>
            <a:ext cx="1559430" cy="523220"/>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US" sz="2800" b="1" dirty="0">
                <a:solidFill>
                  <a:schemeClr val="accent4"/>
                </a:solidFill>
              </a:rPr>
              <a:t>“Anna”</a:t>
            </a:r>
          </a:p>
        </p:txBody>
      </p:sp>
      <p:sp>
        <p:nvSpPr>
          <p:cNvPr id="46" name="TextBox 45">
            <a:extLst>
              <a:ext uri="{FF2B5EF4-FFF2-40B4-BE49-F238E27FC236}">
                <a16:creationId xmlns:a16="http://schemas.microsoft.com/office/drawing/2014/main" id="{DB265A18-251B-8D63-AA39-B0B07C5776E9}"/>
              </a:ext>
            </a:extLst>
          </p:cNvPr>
          <p:cNvSpPr txBox="1"/>
          <p:nvPr/>
        </p:nvSpPr>
        <p:spPr>
          <a:xfrm>
            <a:off x="411271" y="6304800"/>
            <a:ext cx="1852244" cy="523220"/>
          </a:xfrm>
          <a:prstGeom prst="rect">
            <a:avLst/>
          </a:prstGeom>
          <a:noFill/>
          <a:ln w="38100" cap="flat" cmpd="sng" algn="ctr">
            <a:solidFill>
              <a:srgbClr val="00FA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US" sz="2800" b="1" dirty="0">
                <a:ln>
                  <a:solidFill>
                    <a:srgbClr val="00FA00"/>
                  </a:solidFill>
                </a:ln>
                <a:solidFill>
                  <a:srgbClr val="00FA00"/>
                </a:solidFill>
              </a:rPr>
              <a:t>“Kristoff”</a:t>
            </a:r>
          </a:p>
        </p:txBody>
      </p:sp>
    </p:spTree>
    <p:extLst>
      <p:ext uri="{BB962C8B-B14F-4D97-AF65-F5344CB8AC3E}">
        <p14:creationId xmlns:p14="http://schemas.microsoft.com/office/powerpoint/2010/main" val="84111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standing in front of a building&#10;&#10;Description automatically generated">
            <a:extLst>
              <a:ext uri="{FF2B5EF4-FFF2-40B4-BE49-F238E27FC236}">
                <a16:creationId xmlns:a16="http://schemas.microsoft.com/office/drawing/2014/main" id="{8B817437-A0FF-9821-6672-39F5BD608668}"/>
              </a:ext>
            </a:extLst>
          </p:cNvPr>
          <p:cNvPicPr>
            <a:picLocks noGrp="1" noChangeAspect="1"/>
          </p:cNvPicPr>
          <p:nvPr>
            <p:ph idx="1"/>
          </p:nvPr>
        </p:nvPicPr>
        <p:blipFill>
          <a:blip r:embed="rId2"/>
          <a:stretch>
            <a:fillRect/>
          </a:stretch>
        </p:blipFill>
        <p:spPr>
          <a:xfrm>
            <a:off x="0" y="140942"/>
            <a:ext cx="9864173" cy="6576115"/>
          </a:xfrm>
        </p:spPr>
      </p:pic>
      <p:pic>
        <p:nvPicPr>
          <p:cNvPr id="7" name="Picture 6" descr="A couple of women standing in front of a crane&#10;&#10;Description automatically generated">
            <a:extLst>
              <a:ext uri="{FF2B5EF4-FFF2-40B4-BE49-F238E27FC236}">
                <a16:creationId xmlns:a16="http://schemas.microsoft.com/office/drawing/2014/main" id="{E1C68F66-4CFF-EB0D-F589-CDEC017BAA58}"/>
              </a:ext>
            </a:extLst>
          </p:cNvPr>
          <p:cNvPicPr>
            <a:picLocks noChangeAspect="1"/>
          </p:cNvPicPr>
          <p:nvPr/>
        </p:nvPicPr>
        <p:blipFill rotWithShape="1">
          <a:blip r:embed="rId3"/>
          <a:srcRect l="17827" t="5113" r="8026" b="1988"/>
          <a:stretch/>
        </p:blipFill>
        <p:spPr>
          <a:xfrm>
            <a:off x="8785315" y="392189"/>
            <a:ext cx="3062129" cy="5754690"/>
          </a:xfrm>
          <a:prstGeom prst="rect">
            <a:avLst/>
          </a:prstGeom>
          <a:ln w="44450">
            <a:solidFill>
              <a:srgbClr val="FF0000"/>
            </a:solidFill>
          </a:ln>
        </p:spPr>
      </p:pic>
      <p:grpSp>
        <p:nvGrpSpPr>
          <p:cNvPr id="16" name="Group 15">
            <a:extLst>
              <a:ext uri="{FF2B5EF4-FFF2-40B4-BE49-F238E27FC236}">
                <a16:creationId xmlns:a16="http://schemas.microsoft.com/office/drawing/2014/main" id="{E8CAB1BC-A46F-B72E-9347-9F715EB5ECD4}"/>
              </a:ext>
            </a:extLst>
          </p:cNvPr>
          <p:cNvGrpSpPr/>
          <p:nvPr/>
        </p:nvGrpSpPr>
        <p:grpSpPr>
          <a:xfrm>
            <a:off x="2882347" y="848139"/>
            <a:ext cx="5015510" cy="2239618"/>
            <a:chOff x="2882347" y="848139"/>
            <a:chExt cx="5015510" cy="2239618"/>
          </a:xfrm>
        </p:grpSpPr>
        <p:grpSp>
          <p:nvGrpSpPr>
            <p:cNvPr id="14" name="Group 13">
              <a:extLst>
                <a:ext uri="{FF2B5EF4-FFF2-40B4-BE49-F238E27FC236}">
                  <a16:creationId xmlns:a16="http://schemas.microsoft.com/office/drawing/2014/main" id="{91D7DE26-FD7A-B76C-D673-1D3BDC497000}"/>
                </a:ext>
              </a:extLst>
            </p:cNvPr>
            <p:cNvGrpSpPr/>
            <p:nvPr/>
          </p:nvGrpSpPr>
          <p:grpSpPr>
            <a:xfrm>
              <a:off x="5697996" y="848139"/>
              <a:ext cx="2199861" cy="821635"/>
              <a:chOff x="5697996" y="848139"/>
              <a:chExt cx="2199861" cy="821635"/>
            </a:xfrm>
          </p:grpSpPr>
          <p:sp>
            <p:nvSpPr>
              <p:cNvPr id="8" name="TextBox 7">
                <a:extLst>
                  <a:ext uri="{FF2B5EF4-FFF2-40B4-BE49-F238E27FC236}">
                    <a16:creationId xmlns:a16="http://schemas.microsoft.com/office/drawing/2014/main" id="{8733FD1E-BF3A-DFFE-77E5-EE18E8D17A60}"/>
                  </a:ext>
                </a:extLst>
              </p:cNvPr>
              <p:cNvSpPr txBox="1"/>
              <p:nvPr/>
            </p:nvSpPr>
            <p:spPr>
              <a:xfrm>
                <a:off x="6519631" y="848139"/>
                <a:ext cx="1378226"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a:solidFill>
                      <a:schemeClr val="accent3"/>
                    </a:solidFill>
                  </a:rPr>
                  <a:t>FOXSI-4</a:t>
                </a:r>
              </a:p>
            </p:txBody>
          </p:sp>
          <p:cxnSp>
            <p:nvCxnSpPr>
              <p:cNvPr id="11" name="Straight Arrow Connector 10">
                <a:extLst>
                  <a:ext uri="{FF2B5EF4-FFF2-40B4-BE49-F238E27FC236}">
                    <a16:creationId xmlns:a16="http://schemas.microsoft.com/office/drawing/2014/main" id="{F1EAB1FF-F1AC-13DC-2344-1CFA54A063BB}"/>
                  </a:ext>
                </a:extLst>
              </p:cNvPr>
              <p:cNvCxnSpPr>
                <a:stCxn id="8" idx="1"/>
              </p:cNvCxnSpPr>
              <p:nvPr/>
            </p:nvCxnSpPr>
            <p:spPr>
              <a:xfrm flipH="1">
                <a:off x="5697996" y="1078972"/>
                <a:ext cx="821635" cy="5908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DEC4B303-7316-2BBD-AFD7-87F84F99DBDD}"/>
                </a:ext>
              </a:extLst>
            </p:cNvPr>
            <p:cNvGrpSpPr/>
            <p:nvPr/>
          </p:nvGrpSpPr>
          <p:grpSpPr>
            <a:xfrm>
              <a:off x="2882347" y="2034209"/>
              <a:ext cx="1928192" cy="1053548"/>
              <a:chOff x="2882347" y="2034209"/>
              <a:chExt cx="1928192" cy="1053548"/>
            </a:xfrm>
          </p:grpSpPr>
          <p:sp>
            <p:nvSpPr>
              <p:cNvPr id="9" name="TextBox 8">
                <a:extLst>
                  <a:ext uri="{FF2B5EF4-FFF2-40B4-BE49-F238E27FC236}">
                    <a16:creationId xmlns:a16="http://schemas.microsoft.com/office/drawing/2014/main" id="{5C9B7315-40B7-78C9-98F0-47F70FD990D9}"/>
                  </a:ext>
                </a:extLst>
              </p:cNvPr>
              <p:cNvSpPr txBox="1"/>
              <p:nvPr/>
            </p:nvSpPr>
            <p:spPr>
              <a:xfrm>
                <a:off x="2882347" y="2034209"/>
                <a:ext cx="1530627" cy="46166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accent5"/>
                    </a:solidFill>
                  </a:rPr>
                  <a:t>Hi-C Flare</a:t>
                </a:r>
              </a:p>
            </p:txBody>
          </p:sp>
          <p:cxnSp>
            <p:nvCxnSpPr>
              <p:cNvPr id="12" name="Straight Arrow Connector 11">
                <a:extLst>
                  <a:ext uri="{FF2B5EF4-FFF2-40B4-BE49-F238E27FC236}">
                    <a16:creationId xmlns:a16="http://schemas.microsoft.com/office/drawing/2014/main" id="{6D0083B4-B599-F57F-C428-DD495F9C00F2}"/>
                  </a:ext>
                </a:extLst>
              </p:cNvPr>
              <p:cNvCxnSpPr>
                <a:cxnSpLocks/>
              </p:cNvCxnSpPr>
              <p:nvPr/>
            </p:nvCxnSpPr>
            <p:spPr>
              <a:xfrm>
                <a:off x="4412974" y="2265041"/>
                <a:ext cx="397565" cy="822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81576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11638</TotalTime>
  <Words>1104</Words>
  <Application>Microsoft Macintosh PowerPoint</Application>
  <PresentationFormat>Widescreen</PresentationFormat>
  <Paragraphs>109</Paragraphs>
  <Slides>14</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Wingdings</vt:lpstr>
      <vt:lpstr>Office Theme</vt:lpstr>
      <vt:lpstr>The first Solar Flare Sounding Rocket Campaign</vt:lpstr>
      <vt:lpstr>Why do a solar flare campaign?</vt:lpstr>
      <vt:lpstr>The guinea pigs</vt:lpstr>
      <vt:lpstr>NASA’s first solar flare sounding campaign occurred in April 2024.</vt:lpstr>
      <vt:lpstr>Is it feasible to catch a flare with a rocket?</vt:lpstr>
      <vt:lpstr>Is it feasible to catch a flare with a rocket?</vt:lpstr>
      <vt:lpstr>Even near solar maximum, the Sun can make you wait for it!</vt:lpstr>
      <vt:lpstr>An army of flare monitoring tools was built for the occasion!</vt:lpstr>
      <vt:lpstr>PowerPoint Presentation</vt:lpstr>
      <vt:lpstr>PowerPoint Presentation</vt:lpstr>
      <vt:lpstr>Sneak peek at results from FOXSI-4: M1 solar flare</vt:lpstr>
      <vt:lpstr>PowerPoint Presentation</vt:lpstr>
      <vt:lpstr>Assessment of operations</vt:lpstr>
      <vt:lpstr>Closing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Glesener</dc:creator>
  <cp:lastModifiedBy>Lindsay Glesener</cp:lastModifiedBy>
  <cp:revision>44</cp:revision>
  <dcterms:created xsi:type="dcterms:W3CDTF">2024-05-26T19:55:10Z</dcterms:created>
  <dcterms:modified xsi:type="dcterms:W3CDTF">2024-07-09T16:33:59Z</dcterms:modified>
</cp:coreProperties>
</file>